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2020-05-31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2020-05-31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2020-05-31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2020-05-31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2020-05-31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2020-05-31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pPr/>
              <a:t>2020-05-31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923928" y="4442817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4335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altLang="ko-KR" sz="1200" b="1" dirty="0" smtClean="0">
                <a:latin typeface="Arial" pitchFamily="34" charset="0"/>
                <a:cs typeface="Arial" pitchFamily="34" charset="0"/>
              </a:rPr>
              <a:t>Paris a de nombreux sites et attractions touristiques. Avec une histoire de 2 millénaires, cette ville a été un lieu d'événements historiques importants et un lieu de rencontre pour les artistes</a:t>
            </a:r>
            <a:r>
              <a:rPr lang="sr-Latn-RS" altLang="ko-KR" sz="1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dirty="0" smtClean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333375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altLang="ko-KR" sz="32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Voyageons en France</a:t>
            </a:r>
            <a:endParaRPr lang="en-US" altLang="ko-KR" sz="32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95350"/>
            <a:ext cx="4343400" cy="38814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Musée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Franc-Maconnerie</a:t>
            </a:r>
            <a:endParaRPr lang="sr-Latn-RS" sz="2000" b="1" dirty="0"/>
          </a:p>
          <a:p>
            <a:pPr>
              <a:buNone/>
            </a:pP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Le patrimoine maçonnique est à l’image des mutations qui ont vu au cours des derniers siècles accéder nos sociétés à la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moder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nité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fr-FR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Créé en 1889, victime de spoliations sous l’Occupation,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ré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ouvert en 1973, le musée a progressivement reconstitué ses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collections. Depuis 2000, il est le </a:t>
            </a: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musée de la franc-maçon</a:t>
            </a:r>
            <a:r>
              <a:rPr lang="sr-Latn-RS" sz="1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200" b="1" dirty="0" err="1" smtClean="0">
                <a:latin typeface="Times New Roman" pitchFamily="18" charset="0"/>
                <a:cs typeface="Times New Roman" pitchFamily="18" charset="0"/>
              </a:rPr>
              <a:t>nerie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 et il bénéficie depuis 2003 de l'appellation « Musée de France », délivrée par le Ministère de la Culture.</a:t>
            </a:r>
          </a:p>
          <a:p>
            <a:pPr>
              <a:buNone/>
            </a:pPr>
            <a:endParaRPr lang="sr-Latn-RS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300" dirty="0" smtClean="0">
                <a:latin typeface="Times New Roman" pitchFamily="18" charset="0"/>
                <a:cs typeface="Times New Roman" pitchFamily="18" charset="0"/>
              </a:rPr>
              <a:t>Ces dernières années, une action soutenue lui a permis de faire de nouvelles acquisitions, d’accueillir de nouveaux </a:t>
            </a:r>
            <a:r>
              <a:rPr lang="sr-Latn-RS" sz="1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300" dirty="0" smtClean="0"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sr-Latn-RS" sz="1300" smtClean="0">
                <a:latin typeface="Times New Roman" pitchFamily="18" charset="0"/>
                <a:cs typeface="Times New Roman" pitchFamily="18" charset="0"/>
              </a:rPr>
              <a:t>- b</a:t>
            </a:r>
            <a:r>
              <a:rPr lang="fr-FR" sz="1300" dirty="0" err="1" smtClean="0">
                <a:latin typeface="Times New Roman" pitchFamily="18" charset="0"/>
                <a:cs typeface="Times New Roman" pitchFamily="18" charset="0"/>
              </a:rPr>
              <a:t>lics</a:t>
            </a:r>
            <a:r>
              <a:rPr lang="fr-FR" sz="1300" dirty="0" smtClean="0">
                <a:latin typeface="Times New Roman" pitchFamily="18" charset="0"/>
                <a:cs typeface="Times New Roman" pitchFamily="18" charset="0"/>
              </a:rPr>
              <a:t>, de créer une banque d’images.</a:t>
            </a:r>
          </a:p>
          <a:p>
            <a:pPr>
              <a:buNone/>
            </a:pPr>
            <a:r>
              <a:rPr lang="fr-FR" sz="1300" dirty="0" smtClean="0">
                <a:latin typeface="Times New Roman" pitchFamily="18" charset="0"/>
                <a:cs typeface="Times New Roman" pitchFamily="18" charset="0"/>
              </a:rPr>
              <a:t>Afin de compléter ce renouveau, le musée a été entièrement </a:t>
            </a:r>
            <a:r>
              <a:rPr lang="sr-Latn-RS" sz="13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1300" dirty="0" smtClean="0">
                <a:latin typeface="Times New Roman" pitchFamily="18" charset="0"/>
                <a:cs typeface="Times New Roman" pitchFamily="18" charset="0"/>
              </a:rPr>
              <a:t>rénové afin de mettre en valeur les œuvres uniques que </a:t>
            </a:r>
            <a:r>
              <a:rPr lang="sr-Latn-RS" sz="13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1300" dirty="0" smtClean="0">
                <a:latin typeface="Times New Roman" pitchFamily="18" charset="0"/>
                <a:cs typeface="Times New Roman" pitchFamily="18" charset="0"/>
              </a:rPr>
              <a:t>renferme ce lieu d’histoire et de culture de la </a:t>
            </a:r>
            <a:r>
              <a:rPr lang="fr-FR" sz="1300" dirty="0" smtClean="0">
                <a:latin typeface="Times New Roman" pitchFamily="18" charset="0"/>
                <a:cs typeface="Times New Roman" pitchFamily="18" charset="0"/>
              </a:rPr>
              <a:t>franc-ma</a:t>
            </a:r>
            <a:r>
              <a:rPr lang="sr-Latn-RS" sz="13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fr-FR" sz="1300" dirty="0" err="1" smtClean="0">
                <a:latin typeface="Times New Roman" pitchFamily="18" charset="0"/>
                <a:cs typeface="Times New Roman" pitchFamily="18" charset="0"/>
              </a:rPr>
              <a:t>çonnerie</a:t>
            </a:r>
            <a:r>
              <a:rPr lang="fr-FR" sz="1300" dirty="0" smtClean="0">
                <a:latin typeface="Times New Roman" pitchFamily="18" charset="0"/>
                <a:cs typeface="Times New Roman" pitchFamily="18" charset="0"/>
              </a:rPr>
              <a:t>. Toutes les composantes de la franc-maçonnerie </a:t>
            </a:r>
            <a:r>
              <a:rPr lang="sr-Latn-RS" sz="13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1300" dirty="0" smtClean="0">
                <a:latin typeface="Times New Roman" pitchFamily="18" charset="0"/>
                <a:cs typeface="Times New Roman" pitchFamily="18" charset="0"/>
              </a:rPr>
              <a:t>française </a:t>
            </a:r>
            <a:r>
              <a:rPr lang="fr-FR" sz="1300" dirty="0" smtClean="0">
                <a:latin typeface="Times New Roman" pitchFamily="18" charset="0"/>
                <a:cs typeface="Times New Roman" pitchFamily="18" charset="0"/>
              </a:rPr>
              <a:t>œuvrent au sein de son comité scientifique et </a:t>
            </a:r>
            <a:r>
              <a:rPr lang="sr-Latn-R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3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1300" dirty="0" smtClean="0">
                <a:latin typeface="Times New Roman" pitchFamily="18" charset="0"/>
                <a:cs typeface="Times New Roman" pitchFamily="18" charset="0"/>
              </a:rPr>
              <a:t>l’association des amis du musée.</a:t>
            </a:r>
            <a:endParaRPr lang="sr-Latn-RS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166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9400" y="2114550"/>
            <a:ext cx="2250710" cy="1447800"/>
          </a:xfrm>
        </p:spPr>
      </p:pic>
      <p:pic>
        <p:nvPicPr>
          <p:cNvPr id="8" name="Picture 7" descr="186649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333750"/>
            <a:ext cx="1828800" cy="1072055"/>
          </a:xfrm>
          <a:prstGeom prst="rect">
            <a:avLst/>
          </a:prstGeom>
        </p:spPr>
      </p:pic>
      <p:pic>
        <p:nvPicPr>
          <p:cNvPr id="9" name="Picture 8" descr="franc-maco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590550"/>
            <a:ext cx="1676400" cy="1295400"/>
          </a:xfrm>
          <a:prstGeom prst="rect">
            <a:avLst/>
          </a:prstGeom>
        </p:spPr>
      </p:pic>
      <p:pic>
        <p:nvPicPr>
          <p:cNvPr id="10" name="Picture 9" descr="museu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0"/>
            <a:ext cx="2667000" cy="1962150"/>
          </a:xfrm>
          <a:prstGeom prst="rect">
            <a:avLst/>
          </a:prstGeom>
        </p:spPr>
      </p:pic>
      <p:pic>
        <p:nvPicPr>
          <p:cNvPr id="11" name="Picture 10" descr="musee-de-la-franc-maconneri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038350"/>
            <a:ext cx="1828800" cy="12192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553200" cy="85725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 sorties et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les divertissements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19150"/>
            <a:ext cx="4114800" cy="3805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BAM Karaoke Box Richer</a:t>
            </a:r>
            <a:endParaRPr lang="sr-Latn-R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Des salles privées de karaoké &amp; Bar à cocktails</a:t>
            </a:r>
            <a:endParaRPr lang="sr-Latn-R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Le concept tire ses origines d'Asie : </a:t>
            </a: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des salles privées de </a:t>
            </a:r>
            <a:r>
              <a:rPr lang="fr-FR" sz="1200" b="1" dirty="0" err="1" smtClean="0">
                <a:latin typeface="Times New Roman" pitchFamily="18" charset="0"/>
                <a:cs typeface="Times New Roman" pitchFamily="18" charset="0"/>
              </a:rPr>
              <a:t>kara</a:t>
            </a:r>
            <a:r>
              <a:rPr lang="sr-Latn-RS" sz="1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200" b="1" dirty="0" err="1" smtClean="0">
                <a:latin typeface="Times New Roman" pitchFamily="18" charset="0"/>
                <a:cs typeface="Times New Roman" pitchFamily="18" charset="0"/>
              </a:rPr>
              <a:t>oké</a:t>
            </a: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 où chanter en toute intimité.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 Au BAM, nous avons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redessiné les contours de cette expérience en vous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accuei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l-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lant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dans de véritables salons privés aux décors multiples et surprenants.</a:t>
            </a:r>
          </a:p>
          <a:p>
            <a:pPr>
              <a:buNone/>
            </a:pP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Faire de vos instants chantés d'incroyables moments de li</a:t>
            </a:r>
            <a:r>
              <a:rPr lang="sr-Latn-RS" sz="1200" b="1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fr-FR" sz="1200" b="1" dirty="0" err="1" smtClean="0">
                <a:latin typeface="Times New Roman" pitchFamily="18" charset="0"/>
                <a:cs typeface="Times New Roman" pitchFamily="18" charset="0"/>
              </a:rPr>
              <a:t>berté</a:t>
            </a: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 !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 Avec du matériel de grande qualité, des cocktails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pensés pour vous, une carte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snacking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d'exception… Tout a été réfléchi pour faire de vos instants karaoké de beaux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moments de partage. D'ailleurs, quelle que soit la taille de votre tribu, que vous veniez en famille, entre amis ou avec votre entreprise : nous sommes ravis de vous recevoir.</a:t>
            </a:r>
            <a:endParaRPr lang="sr-Latn-R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bar-a-cocktai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038350"/>
            <a:ext cx="1633303" cy="1219200"/>
          </a:xfrm>
          <a:prstGeom prst="rect">
            <a:avLst/>
          </a:prstGeom>
        </p:spPr>
      </p:pic>
      <p:pic>
        <p:nvPicPr>
          <p:cNvPr id="9" name="Content Placeholder 8" descr="download (3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91200" y="3409950"/>
            <a:ext cx="2037291" cy="1066800"/>
          </a:xfrm>
        </p:spPr>
      </p:pic>
      <p:pic>
        <p:nvPicPr>
          <p:cNvPr id="10" name="Picture 9" descr="paname-goodman_bam-karaoke-box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0"/>
            <a:ext cx="2743200" cy="1885950"/>
          </a:xfrm>
          <a:prstGeom prst="rect">
            <a:avLst/>
          </a:prstGeom>
        </p:spPr>
      </p:pic>
      <p:pic>
        <p:nvPicPr>
          <p:cNvPr id="11" name="Picture 10" descr="bam-karaoke-box-parmentier-salle-15-personnes-modal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742950"/>
            <a:ext cx="1752600" cy="1143000"/>
          </a:xfrm>
          <a:prstGeom prst="rect">
            <a:avLst/>
          </a:prstGeom>
        </p:spPr>
      </p:pic>
      <p:pic>
        <p:nvPicPr>
          <p:cNvPr id="12" name="Picture 11" descr="d2c4ce54a565932b0b409ea8177e90b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2038350"/>
            <a:ext cx="2103788" cy="1219200"/>
          </a:xfrm>
          <a:prstGeom prst="rect">
            <a:avLst/>
          </a:prstGeom>
        </p:spPr>
      </p:pic>
      <p:pic>
        <p:nvPicPr>
          <p:cNvPr id="13" name="Picture 12" descr="bam-karaoke-box-parmentier-salle-15-personnes-modale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8600" y="3790950"/>
            <a:ext cx="1600200" cy="1086794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639534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742950"/>
            <a:ext cx="4343400" cy="3881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Lulu White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Situé sur la rue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Frochot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, à côté des rues sinueuses de Montmartre,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Lulu White est un havre pour les errants nocturnes de Paris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dont la soif d'excès n'a pas encore été étanchée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Lulu invite les curieux à prolonger leurs soirées et à explorer le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menu soigneusement élaboré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Le bar présente de la musique live allant du jazz, du blues au folk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contemporain, les soirées live de Lulu sont inspirées par la 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culture musicale de la Nouvelle-Orléans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10" name="Content Placeholder 9" descr="lulu-white-bar-par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9800" y="0"/>
            <a:ext cx="3124200" cy="2114550"/>
          </a:xfrm>
        </p:spPr>
      </p:pic>
      <p:pic>
        <p:nvPicPr>
          <p:cNvPr id="11" name="Picture 10" descr="382e97207f061f0d4e45668510c68e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419350"/>
            <a:ext cx="2209800" cy="1447800"/>
          </a:xfrm>
          <a:prstGeom prst="rect">
            <a:avLst/>
          </a:prstGeom>
        </p:spPr>
      </p:pic>
      <p:pic>
        <p:nvPicPr>
          <p:cNvPr id="12" name="Picture 11" descr="fullsizerender-2048x1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2343150"/>
            <a:ext cx="2087545" cy="1371600"/>
          </a:xfrm>
          <a:prstGeom prst="rect">
            <a:avLst/>
          </a:prstGeom>
        </p:spPr>
      </p:pic>
      <p:pic>
        <p:nvPicPr>
          <p:cNvPr id="13" name="Picture 12" descr="31432710571_100c633baf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438150"/>
            <a:ext cx="1495425" cy="1828800"/>
          </a:xfrm>
          <a:prstGeom prst="rect">
            <a:avLst/>
          </a:prstGeom>
        </p:spPr>
      </p:pic>
      <p:pic>
        <p:nvPicPr>
          <p:cNvPr id="14" name="Picture 13" descr="grass-hopp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3105150"/>
            <a:ext cx="2032000" cy="12636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" y="440055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Prix total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de l’</a:t>
            </a:r>
            <a:r>
              <a:rPr lang="sr-Latn-RS" sz="2400" b="1" u="sng" dirty="0" smtClean="0">
                <a:latin typeface="Times New Roman" pitchFamily="18" charset="0"/>
                <a:cs typeface="Times New Roman" pitchFamily="18" charset="0"/>
              </a:rPr>
              <a:t>offre de voyage: </a:t>
            </a:r>
            <a:r>
              <a:rPr lang="sr-Latn-RS" sz="2400" b="1" u="sng" dirty="0" smtClean="0">
                <a:latin typeface="Times New Roman" pitchFamily="18" charset="0"/>
                <a:cs typeface="Times New Roman" pitchFamily="18" charset="0"/>
              </a:rPr>
              <a:t>765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€</a:t>
            </a:r>
            <a:endParaRPr lang="fr-F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216"/>
            <a:ext cx="9144000" cy="639534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Times New Roman" pitchFamily="18" charset="0"/>
                <a:cs typeface="Times New Roman" pitchFamily="18" charset="0"/>
              </a:rPr>
              <a:t>L’i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dée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réalisation</a:t>
            </a:r>
            <a:endParaRPr lang="en-US" sz="3200" dirty="0"/>
          </a:p>
        </p:txBody>
      </p:sp>
      <p:pic>
        <p:nvPicPr>
          <p:cNvPr id="12" name="Content Placeholder 11" descr="20200303_1928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361950"/>
            <a:ext cx="1295400" cy="1676400"/>
          </a:xfrm>
        </p:spPr>
      </p:pic>
      <p:cxnSp>
        <p:nvCxnSpPr>
          <p:cNvPr id="43" name="Straight Connector 42"/>
          <p:cNvCxnSpPr/>
          <p:nvPr/>
        </p:nvCxnSpPr>
        <p:spPr>
          <a:xfrm rot="10800000">
            <a:off x="2286000" y="104775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2172494" y="116125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86200" y="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Sanja Prvulović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e directeur de l’agence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4344194" y="226615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IMG_20200526_200925_359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581150"/>
            <a:ext cx="1828800" cy="990600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 rot="16200000" flipH="1">
            <a:off x="5923756" y="381794"/>
            <a:ext cx="1588" cy="133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219200" y="1200150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Neda Dimitrijević</a:t>
            </a:r>
          </a:p>
          <a:p>
            <a:pPr algn="ctr"/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Le responsable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de production</a:t>
            </a:r>
            <a:endParaRPr lang="sr-Latn-R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RS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" name="Picture 76" descr="received_54394084628908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952750"/>
            <a:ext cx="685800" cy="2057400"/>
          </a:xfrm>
          <a:prstGeom prst="rect">
            <a:avLst/>
          </a:prstGeom>
        </p:spPr>
      </p:pic>
      <p:cxnSp>
        <p:nvCxnSpPr>
          <p:cNvPr id="78" name="Straight Arrow Connector 77"/>
          <p:cNvCxnSpPr/>
          <p:nvPr/>
        </p:nvCxnSpPr>
        <p:spPr>
          <a:xfrm rot="5400000">
            <a:off x="6515894" y="116125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553200" y="104775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 descr="received_53192655414164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657350"/>
            <a:ext cx="1190625" cy="1600200"/>
          </a:xfrm>
          <a:prstGeom prst="rect">
            <a:avLst/>
          </a:prstGeom>
        </p:spPr>
      </p:pic>
      <p:pic>
        <p:nvPicPr>
          <p:cNvPr id="88" name="Picture 87" descr="received_1641916559318732 (1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3562350"/>
            <a:ext cx="1295400" cy="1371600"/>
          </a:xfrm>
          <a:prstGeom prst="rect">
            <a:avLst/>
          </a:prstGeom>
        </p:spPr>
      </p:pic>
      <p:cxnSp>
        <p:nvCxnSpPr>
          <p:cNvPr id="90" name="Straight Arrow Connector 89"/>
          <p:cNvCxnSpPr/>
          <p:nvPr/>
        </p:nvCxnSpPr>
        <p:spPr>
          <a:xfrm rot="5400000">
            <a:off x="2058194" y="279955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867400" y="127635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Staša Belac</a:t>
            </a:r>
          </a:p>
          <a:p>
            <a:pPr algn="ctr"/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Le responsable du marketing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00200" y="3028950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Aleksandra Grekulović</a:t>
            </a:r>
          </a:p>
          <a:p>
            <a:pPr algn="ctr"/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L’assistant  responsable de production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14800" y="241935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Kristina Grujuć</a:t>
            </a:r>
          </a:p>
          <a:p>
            <a:pPr algn="ctr"/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Le responsable de finances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5350"/>
            <a:ext cx="9144000" cy="1447800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latin typeface="Times New Roman"/>
                <a:ea typeface="Times New Roman"/>
                <a:cs typeface="Arial"/>
              </a:rPr>
              <a:t>LE CALCUL DU PRIX DU VOYAGE TOURISTIQUE</a:t>
            </a:r>
            <a:r>
              <a:rPr lang="sr-Latn-RS" sz="2000" dirty="0">
                <a:latin typeface="Times New Roman"/>
                <a:ea typeface="Times New Roman"/>
                <a:cs typeface="Arial"/>
              </a:rPr>
              <a:t/>
            </a:r>
            <a:br>
              <a:rPr lang="sr-Latn-RS" sz="2000" dirty="0">
                <a:latin typeface="Times New Roman"/>
                <a:ea typeface="Times New Roman"/>
                <a:cs typeface="Arial"/>
              </a:rPr>
            </a:br>
            <a:endParaRPr lang="sr-Latn-R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19349"/>
            <a:ext cx="6248400" cy="217527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tabLst>
                <a:tab pos="828675" algn="l"/>
              </a:tabLst>
            </a:pPr>
            <a:endParaRPr lang="sr-Latn-RS" sz="1800" dirty="0">
              <a:latin typeface="Calibri"/>
              <a:ea typeface="Times New Roman"/>
              <a:cs typeface="Arial"/>
            </a:endParaRPr>
          </a:p>
          <a:p>
            <a:pPr>
              <a:spcBef>
                <a:spcPts val="0"/>
              </a:spcBef>
            </a:pPr>
            <a:r>
              <a:rPr lang="sr-Latn-CS" sz="2000" dirty="0">
                <a:latin typeface="Times New Roman"/>
                <a:ea typeface="Times New Roman"/>
              </a:rPr>
              <a:t>Le nom du voyage:</a:t>
            </a:r>
            <a:r>
              <a:rPr lang="sr-Latn-CS" sz="2000" b="1" dirty="0">
                <a:solidFill>
                  <a:srgbClr val="000000"/>
                </a:solidFill>
                <a:latin typeface="Calibri"/>
                <a:ea typeface="Malgun Gothic"/>
                <a:cs typeface="Arial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alibri"/>
                <a:ea typeface="Malgun Gothic"/>
                <a:cs typeface="Arial"/>
              </a:rPr>
              <a:t>„</a:t>
            </a:r>
            <a:r>
              <a:rPr lang="fr-FR" sz="2000" dirty="0">
                <a:latin typeface="Times New Roman"/>
                <a:ea typeface="Times New Roman"/>
              </a:rPr>
              <a:t>Voyageons en France</a:t>
            </a:r>
            <a:r>
              <a:rPr lang="fr-FR" sz="2000" dirty="0" smtClean="0">
                <a:latin typeface="Times New Roman"/>
                <a:ea typeface="Times New Roman"/>
              </a:rPr>
              <a:t>“</a:t>
            </a:r>
            <a:endParaRPr lang="sr-Latn-RS" sz="2000" dirty="0" smtClean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</a:pPr>
            <a:r>
              <a:rPr lang="sr-Latn-CS" sz="2000" dirty="0">
                <a:latin typeface="Times New Roman"/>
                <a:ea typeface="Times New Roman"/>
              </a:rPr>
              <a:t>Les temps d'exécution:</a:t>
            </a:r>
            <a:r>
              <a:rPr lang="sr-Latn-RS" sz="2000" dirty="0">
                <a:latin typeface="Times New Roman"/>
                <a:ea typeface="Times New Roman"/>
              </a:rPr>
              <a:t> 06 – 13.07.2020</a:t>
            </a:r>
            <a:r>
              <a:rPr lang="sr-Latn-RS" sz="2000" dirty="0" smtClean="0">
                <a:latin typeface="Times New Roman"/>
                <a:ea typeface="Times New Roman"/>
              </a:rPr>
              <a:t>.</a:t>
            </a:r>
          </a:p>
          <a:p>
            <a:pPr>
              <a:spcBef>
                <a:spcPts val="0"/>
              </a:spcBef>
            </a:pPr>
            <a:r>
              <a:rPr lang="sr-Latn-CS" sz="2000" dirty="0">
                <a:latin typeface="Times New Roman"/>
                <a:ea typeface="Times New Roman"/>
              </a:rPr>
              <a:t>Le nombre de personnes:</a:t>
            </a:r>
            <a:r>
              <a:rPr lang="fr-FR" sz="2000" dirty="0">
                <a:latin typeface="Times New Roman"/>
                <a:ea typeface="Times New Roman"/>
              </a:rPr>
              <a:t> 10 (payant)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9301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9144000" cy="334734"/>
          </a:xfrm>
        </p:spPr>
        <p:txBody>
          <a:bodyPr>
            <a:normAutofit/>
          </a:bodyPr>
          <a:lstStyle/>
          <a:p>
            <a:pPr algn="ctr"/>
            <a:r>
              <a:rPr lang="sr-Latn-RS" sz="1200" dirty="0" smtClean="0"/>
              <a:t>CALCULE BUDGET VOYAGE</a:t>
            </a:r>
            <a:endParaRPr lang="sr-Latn-RS" sz="1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902465"/>
              </p:ext>
            </p:extLst>
          </p:nvPr>
        </p:nvGraphicFramePr>
        <p:xfrm>
          <a:off x="457200" y="438150"/>
          <a:ext cx="7010400" cy="4519066"/>
        </p:xfrm>
        <a:graphic>
          <a:graphicData uri="http://schemas.openxmlformats.org/drawingml/2006/table">
            <a:tbl>
              <a:tblPr firstRow="1" firstCol="1" bandRow="1"/>
              <a:tblGrid>
                <a:gridCol w="914400"/>
                <a:gridCol w="1704870"/>
                <a:gridCol w="3620756"/>
                <a:gridCol w="770374"/>
              </a:tblGrid>
              <a:tr h="3048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sr-Latn-CS" sz="7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TYPE DE </a:t>
                      </a:r>
                      <a:r>
                        <a:rPr lang="sr-Latn-CS" sz="7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FRAIS</a:t>
                      </a:r>
                      <a:endParaRPr lang="sr-Latn-RS" sz="7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7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LA </a:t>
                      </a:r>
                      <a:r>
                        <a:rPr lang="sr-Latn-CS" sz="7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DESCRIPTION DES FRAIS AVEC LE PRIX</a:t>
                      </a:r>
                      <a:endParaRPr lang="sr-Latn-RS" sz="7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sr-Latn-CS" sz="7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LE PRIX </a:t>
                      </a:r>
                      <a:r>
                        <a:rPr lang="sr-Latn-CS" sz="700" b="1" baseline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 </a:t>
                      </a:r>
                      <a:r>
                        <a:rPr lang="sr-Latn-CS" sz="7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PAR  PERSONNE</a:t>
                      </a:r>
                      <a:endParaRPr lang="sr-Latn-RS" sz="7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195052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LES FRAIS </a:t>
                      </a:r>
                      <a:r>
                        <a:rPr lang="sr-Latn-CS" sz="9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DE   </a:t>
                      </a:r>
                      <a:r>
                        <a:rPr lang="sr-Latn-CS" sz="9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FOURNISSEUR DE SERVICES</a:t>
                      </a:r>
                      <a:endParaRPr lang="sr-Latn-R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sr-Latn-C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Le t</a:t>
                      </a:r>
                      <a:r>
                        <a:rPr lang="sr-Latn-R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ransport en avion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1.931,3€ /10</a:t>
                      </a:r>
                      <a:endParaRPr lang="sr-Latn-R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sr-Latn-RS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193,13€</a:t>
                      </a:r>
                      <a:endParaRPr lang="sr-Latn-R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43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L'h</a:t>
                      </a:r>
                      <a:r>
                        <a:rPr lang="sr-Cyrl-C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ébergement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fr-FR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99 - Urbain fabuleux 6 </a:t>
                      </a:r>
                      <a:r>
                        <a:rPr lang="sr-Latn-RS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Bedrooms:2.099,7€/10</a:t>
                      </a:r>
                      <a:endParaRPr lang="sr-Latn-R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209,97€ </a:t>
                      </a:r>
                      <a:endParaRPr lang="sr-Latn-R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sr-Cyrl-C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Embaucher un guide local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382,7€/10</a:t>
                      </a:r>
                      <a:endParaRPr lang="sr-Latn-R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38,27€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07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sr-Cyrl-C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sr-Latn-R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 restaurant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630,00</a:t>
                      </a:r>
                      <a:r>
                        <a:rPr lang="sr-Latn-R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 </a:t>
                      </a:r>
                      <a:r>
                        <a:rPr lang="sr-Latn-RS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€</a:t>
                      </a:r>
                      <a:endParaRPr lang="sr-Latn-R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63,00€</a:t>
                      </a:r>
                      <a:endParaRPr lang="sr-Latn-R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248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fr-FR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Les musées et autres sites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760,00€/10=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200,00€/10 – le billet pour Grévin Museum 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490,00€/10 – la dégustation de vins français avec </a:t>
                      </a:r>
                      <a:r>
                        <a:rPr lang="fr-FR" sz="1000" i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La Cave</a:t>
                      </a:r>
                      <a:r>
                        <a:rPr lang="sr-Latn-RS" sz="1000" i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fr-FR" sz="1000" i="1" dirty="0" err="1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Duclot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70,00€/10 – le billet pour Musée de la Franc-Maçonnerie</a:t>
                      </a:r>
                      <a:r>
                        <a:rPr lang="fr-FR" sz="1000" b="1" i="1" dirty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76,00</a:t>
                      </a:r>
                      <a:r>
                        <a:rPr lang="sr-Latn-RS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€</a:t>
                      </a:r>
                      <a:endParaRPr lang="sr-Latn-R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83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fr-FR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Les sorties</a:t>
                      </a:r>
                      <a:endParaRPr lang="sr-Latn-R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fr-FR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et les divertissements</a:t>
                      </a:r>
                      <a:endParaRPr lang="sr-Latn-R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500,00</a:t>
                      </a:r>
                      <a:r>
                        <a:rPr lang="sr-Latn-R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€/10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50,00€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sr-Latn-CS" sz="9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  </a:t>
                      </a:r>
                      <a:r>
                        <a:rPr lang="sr-Latn-CS" sz="9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LE PRIX </a:t>
                      </a:r>
                      <a:r>
                        <a:rPr lang="sr-Latn-CS" sz="9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NET</a:t>
                      </a:r>
                      <a:endParaRPr lang="sr-Latn-R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193,13</a:t>
                      </a:r>
                      <a:r>
                        <a:rPr lang="sr-Cyrl-C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+ </a:t>
                      </a:r>
                      <a:r>
                        <a:rPr lang="sr-Latn-R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209,97</a:t>
                      </a:r>
                      <a:r>
                        <a:rPr lang="sr-Cyrl-C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+ </a:t>
                      </a:r>
                      <a:r>
                        <a:rPr lang="sr-Latn-R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38,27</a:t>
                      </a:r>
                      <a:r>
                        <a:rPr lang="sr-Cyrl-C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+ </a:t>
                      </a:r>
                      <a:r>
                        <a:rPr lang="sr-Latn-R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63</a:t>
                      </a:r>
                      <a:r>
                        <a:rPr lang="sr-Cyrl-C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,00 </a:t>
                      </a:r>
                      <a:r>
                        <a:rPr lang="sr-Latn-R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+76,00+50,00 </a:t>
                      </a:r>
                      <a:r>
                        <a:rPr lang="sr-Cyrl-C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 </a:t>
                      </a:r>
                      <a:r>
                        <a:rPr lang="sr-Latn-R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630,37€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630,37€</a:t>
                      </a:r>
                      <a:endParaRPr lang="sr-Latn-R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6449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LES FRAIS </a:t>
                      </a:r>
                      <a:r>
                        <a:rPr lang="sr-Latn-CS" sz="9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       D'AGENCE   DE  VOYAGE</a:t>
                      </a:r>
                      <a:endParaRPr lang="sr-Latn-R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Les frais de la publicité  touristique: 15,31€/10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1,53€</a:t>
                      </a:r>
                      <a:endParaRPr lang="sr-Latn-R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7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Les frais</a:t>
                      </a:r>
                      <a:r>
                        <a:rPr lang="sr-Cyrl-CS" sz="1000" i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PTT: </a:t>
                      </a:r>
                      <a:r>
                        <a:rPr lang="sr-Latn-RS" sz="1000" i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9,35</a:t>
                      </a:r>
                      <a:r>
                        <a:rPr lang="sr-Latn-R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€/</a:t>
                      </a:r>
                      <a:r>
                        <a:rPr lang="sr-Latn-RS" sz="1000" i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0,94€</a:t>
                      </a:r>
                      <a:endParaRPr lang="sr-Latn-R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2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Les frais journaliers des compagnons de groupe: 626,10€/10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62,61€</a:t>
                      </a:r>
                      <a:endParaRPr lang="sr-Latn-R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900" spc="-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II  </a:t>
                      </a:r>
                      <a:r>
                        <a:rPr lang="sr-Latn-CS" sz="900" spc="-1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  </a:t>
                      </a:r>
                      <a:r>
                        <a:rPr lang="sr-Latn-RS" sz="900" spc="-1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LE PRIX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spc="-1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     BRUT</a:t>
                      </a:r>
                      <a:endParaRPr lang="sr-Latn-R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630,37 €+ 1,53€ + 0,94€ + 62,61 €= 695,45€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695,45€</a:t>
                      </a:r>
                      <a:endParaRPr lang="sr-Latn-R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458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III</a:t>
                      </a:r>
                      <a:r>
                        <a:rPr lang="sr-Latn-CS" sz="9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 </a:t>
                      </a:r>
                      <a:r>
                        <a:rPr lang="sr-Latn-CS" sz="9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LA </a:t>
                      </a:r>
                      <a:endParaRPr lang="sr-Latn-CS" sz="900" dirty="0" smtClean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9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COMMISSION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9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D’AGENCE</a:t>
                      </a:r>
                      <a:endParaRPr lang="sr-Latn-R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La c</a:t>
                      </a:r>
                      <a:r>
                        <a:rPr lang="sr-Cyrl-CS" sz="1000" i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ommission (</a:t>
                      </a:r>
                      <a:r>
                        <a:rPr lang="sr-Latn-RS" sz="1000" i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10%</a:t>
                      </a:r>
                      <a:r>
                        <a:rPr lang="sr-Latn-CS" sz="1000" i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 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69,55€</a:t>
                      </a:r>
                      <a:endParaRPr lang="sr-Latn-R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9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900" spc="-12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LE PRIX  </a:t>
                      </a:r>
                      <a:r>
                        <a:rPr lang="sr-Latn-CS" sz="900" spc="-12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900" spc="-12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DE    VENTE</a:t>
                      </a:r>
                      <a:endParaRPr lang="sr-Latn-R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695,45€</a:t>
                      </a:r>
                      <a:r>
                        <a:rPr lang="sr-Cyrl-C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+ </a:t>
                      </a:r>
                      <a:r>
                        <a:rPr lang="sr-Latn-R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69,55€</a:t>
                      </a:r>
                      <a:r>
                        <a:rPr lang="sr-Cyrl-C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= </a:t>
                      </a:r>
                      <a:r>
                        <a:rPr lang="sr-Latn-RS" sz="1000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765,00€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765,00€</a:t>
                      </a:r>
                      <a:endParaRPr lang="sr-Latn-R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08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LES </a:t>
                      </a:r>
                      <a:endParaRPr lang="sr-Latn-RS" sz="900" dirty="0" smtClean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MODALITÉS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sr-Latn-RS" sz="9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PAIEMENT</a:t>
                      </a:r>
                      <a:endParaRPr lang="sr-Latn-R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i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Avant le début du voyage – 30% </a:t>
                      </a:r>
                      <a:r>
                        <a:rPr lang="fr-FR" sz="1000" i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sr-Cyrl-CS" sz="1000" i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vant le début du voyage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 i="1" spc="75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230,00€</a:t>
                      </a:r>
                      <a:endParaRPr lang="sr-Latn-RS" sz="1000" i="1" spc="75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33211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i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Après la réalisation du voyage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 i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535,00€</a:t>
                      </a:r>
                      <a:endParaRPr lang="sr-Latn-R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2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Latn-RS" altLang="ko-KR" dirty="0" smtClean="0">
                <a:latin typeface="Times New Roman" pitchFamily="18" charset="0"/>
                <a:cs typeface="Times New Roman" pitchFamily="18" charset="0"/>
              </a:rPr>
              <a:t>e transport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Le d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épart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31503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altLang="ko-KR" sz="1200" dirty="0" smtClean="0">
                <a:latin typeface="Times New Roman" pitchFamily="18" charset="0"/>
                <a:cs typeface="Times New Roman" pitchFamily="18" charset="0"/>
              </a:rPr>
              <a:t>Le vol</a:t>
            </a:r>
            <a:r>
              <a:rPr lang="fr-FR" altLang="ko-K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200" dirty="0" err="1" smtClean="0">
                <a:latin typeface="Times New Roman" pitchFamily="18" charset="0"/>
                <a:cs typeface="Times New Roman" pitchFamily="18" charset="0"/>
              </a:rPr>
              <a:t>BEG</a:t>
            </a:r>
            <a:r>
              <a:rPr lang="fr-FR" altLang="ko-KR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altLang="ko-KR" sz="1200" dirty="0" err="1" smtClean="0">
                <a:latin typeface="Times New Roman" pitchFamily="18" charset="0"/>
                <a:cs typeface="Times New Roman" pitchFamily="18" charset="0"/>
              </a:rPr>
              <a:t>CDG</a:t>
            </a:r>
            <a:endParaRPr lang="fr-FR" altLang="ko-K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altLang="ko-KR" sz="1200" dirty="0" smtClean="0">
                <a:latin typeface="Times New Roman" pitchFamily="18" charset="0"/>
                <a:cs typeface="Times New Roman" pitchFamily="18" charset="0"/>
              </a:rPr>
              <a:t>Lun, 6 </a:t>
            </a:r>
            <a:r>
              <a:rPr lang="fr-FR" altLang="ko-KR" sz="1200" dirty="0" err="1" smtClean="0">
                <a:latin typeface="Times New Roman" pitchFamily="18" charset="0"/>
                <a:cs typeface="Times New Roman" pitchFamily="18" charset="0"/>
              </a:rPr>
              <a:t>juil</a:t>
            </a:r>
            <a:r>
              <a:rPr lang="sr-Latn-RS" altLang="ko-KR" sz="1200" dirty="0" smtClean="0">
                <a:latin typeface="Times New Roman" pitchFamily="18" charset="0"/>
                <a:cs typeface="Times New Roman" pitchFamily="18" charset="0"/>
              </a:rPr>
              <a:t>let</a:t>
            </a:r>
            <a:endParaRPr lang="fr-FR" altLang="ko-K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altLang="ko-KR" sz="1200" dirty="0" smtClean="0">
                <a:latin typeface="Times New Roman" pitchFamily="18" charset="0"/>
                <a:cs typeface="Times New Roman" pitchFamily="18" charset="0"/>
              </a:rPr>
              <a:t>Air </a:t>
            </a:r>
            <a:r>
              <a:rPr lang="fr-FR" altLang="ko-KR" sz="1200" dirty="0" err="1" smtClean="0">
                <a:latin typeface="Times New Roman" pitchFamily="18" charset="0"/>
                <a:cs typeface="Times New Roman" pitchFamily="18" charset="0"/>
              </a:rPr>
              <a:t>Serbia</a:t>
            </a:r>
            <a:r>
              <a:rPr lang="fr-FR" altLang="ko-KR" sz="1200" dirty="0" smtClean="0">
                <a:latin typeface="Times New Roman" pitchFamily="18" charset="0"/>
                <a:cs typeface="Times New Roman" pitchFamily="18" charset="0"/>
              </a:rPr>
              <a:t> 06:40 - 09:15 (2h 35m)</a:t>
            </a:r>
          </a:p>
          <a:p>
            <a:pPr>
              <a:buNone/>
            </a:pPr>
            <a:r>
              <a:rPr lang="fr-FR" altLang="ko-KR" sz="1200" dirty="0" smtClean="0">
                <a:latin typeface="Times New Roman" pitchFamily="18" charset="0"/>
                <a:cs typeface="Times New Roman" pitchFamily="18" charset="0"/>
              </a:rPr>
              <a:t>Belgrade (</a:t>
            </a:r>
            <a:r>
              <a:rPr lang="fr-FR" altLang="ko-KR" sz="1200" dirty="0" err="1" smtClean="0">
                <a:latin typeface="Times New Roman" pitchFamily="18" charset="0"/>
                <a:cs typeface="Times New Roman" pitchFamily="18" charset="0"/>
              </a:rPr>
              <a:t>BEG</a:t>
            </a:r>
            <a:r>
              <a:rPr lang="fr-FR" altLang="ko-KR" sz="1200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fr-FR" altLang="ko-KR" sz="1741" dirty="0" smtClean="0">
                <a:latin typeface="Times New Roman" pitchFamily="18" charset="0"/>
                <a:cs typeface="Times New Roman" pitchFamily="18" charset="0"/>
              </a:rPr>
              <a:t>Paris</a:t>
            </a:r>
            <a:r>
              <a:rPr lang="fr-FR" altLang="ko-KR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altLang="ko-KR" sz="1200" dirty="0" err="1" smtClean="0">
                <a:latin typeface="Times New Roman" pitchFamily="18" charset="0"/>
                <a:cs typeface="Times New Roman" pitchFamily="18" charset="0"/>
              </a:rPr>
              <a:t>CDG</a:t>
            </a:r>
            <a:r>
              <a:rPr lang="fr-FR" altLang="ko-KR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fr-FR" altLang="ko-KR" sz="1200" dirty="0" smtClean="0">
                <a:latin typeface="Times New Roman" pitchFamily="18" charset="0"/>
                <a:cs typeface="Times New Roman" pitchFamily="18" charset="0"/>
              </a:rPr>
              <a:t>Air </a:t>
            </a:r>
            <a:r>
              <a:rPr lang="fr-FR" altLang="ko-KR" sz="1200" dirty="0" err="1" smtClean="0">
                <a:latin typeface="Times New Roman" pitchFamily="18" charset="0"/>
                <a:cs typeface="Times New Roman" pitchFamily="18" charset="0"/>
              </a:rPr>
              <a:t>Serbia</a:t>
            </a:r>
            <a:r>
              <a:rPr lang="fr-FR" altLang="ko-KR" sz="1200" dirty="0" smtClean="0">
                <a:latin typeface="Times New Roman" pitchFamily="18" charset="0"/>
                <a:cs typeface="Times New Roman" pitchFamily="18" charset="0"/>
              </a:rPr>
              <a:t> 310 </a:t>
            </a:r>
            <a:endParaRPr lang="sr-Latn-RS" altLang="ko-K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altLang="ko-KR" sz="1200" dirty="0" smtClean="0">
                <a:latin typeface="Times New Roman" pitchFamily="18" charset="0"/>
                <a:cs typeface="Times New Roman" pitchFamily="18" charset="0"/>
              </a:rPr>
              <a:t>Jet à </a:t>
            </a:r>
            <a:r>
              <a:rPr lang="sr-Latn-RS" altLang="ko-KR" sz="1200" dirty="0" smtClean="0">
                <a:latin typeface="Times New Roman" pitchFamily="18" charset="0"/>
                <a:cs typeface="Times New Roman" pitchFamily="18" charset="0"/>
              </a:rPr>
              <a:t>corps</a:t>
            </a:r>
            <a:r>
              <a:rPr lang="fr-FR" altLang="ko-KR" sz="1200" dirty="0" smtClean="0">
                <a:latin typeface="Times New Roman" pitchFamily="18" charset="0"/>
                <a:cs typeface="Times New Roman" pitchFamily="18" charset="0"/>
              </a:rPr>
              <a:t> étroit</a:t>
            </a:r>
          </a:p>
          <a:p>
            <a:pPr>
              <a:buNone/>
            </a:pPr>
            <a:r>
              <a:rPr lang="fr-FR" altLang="ko-KR" sz="1200" dirty="0" smtClean="0">
                <a:latin typeface="Times New Roman" pitchFamily="18" charset="0"/>
                <a:cs typeface="Times New Roman" pitchFamily="18" charset="0"/>
              </a:rPr>
              <a:t>Airbus A318 / A319 / A320 / A321</a:t>
            </a:r>
          </a:p>
          <a:p>
            <a:pPr>
              <a:buNone/>
            </a:pPr>
            <a:r>
              <a:rPr lang="fr-FR" altLang="ko-KR" sz="1200" dirty="0" smtClean="0">
                <a:latin typeface="Times New Roman" pitchFamily="18" charset="0"/>
                <a:cs typeface="Times New Roman" pitchFamily="18" charset="0"/>
              </a:rPr>
              <a:t>Classe économique</a:t>
            </a:r>
          </a:p>
          <a:p>
            <a:pPr>
              <a:buNone/>
            </a:pPr>
            <a:r>
              <a:rPr lang="fr-FR" altLang="ko-KR" sz="1200" dirty="0" err="1" smtClean="0"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fr-FR" altLang="ko-KR" sz="1200" dirty="0" smtClean="0">
                <a:latin typeface="Times New Roman" pitchFamily="18" charset="0"/>
                <a:cs typeface="Times New Roman" pitchFamily="18" charset="0"/>
              </a:rPr>
              <a:t> disponible</a:t>
            </a:r>
            <a:r>
              <a:rPr lang="sr-Latn-RS" altLang="ko-KR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fr-FR" altLang="ko-K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altLang="ko-KR" sz="1200" dirty="0" smtClean="0">
                <a:latin typeface="Times New Roman" pitchFamily="18" charset="0"/>
                <a:cs typeface="Times New Roman" pitchFamily="18" charset="0"/>
              </a:rPr>
              <a:t>Divertissement sur appareil personnel</a:t>
            </a:r>
          </a:p>
          <a:p>
            <a:pPr>
              <a:buNone/>
            </a:pPr>
            <a:r>
              <a:rPr lang="sr-Latn-RS" altLang="ko-KR" sz="12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fr-FR" altLang="ko-KR" sz="1200" dirty="0" smtClean="0">
                <a:latin typeface="Times New Roman" pitchFamily="18" charset="0"/>
                <a:cs typeface="Times New Roman" pitchFamily="18" charset="0"/>
              </a:rPr>
              <a:t>" pas de siège</a:t>
            </a:r>
          </a:p>
          <a:p>
            <a:pPr>
              <a:buNone/>
            </a:pPr>
            <a:r>
              <a:rPr lang="sr-Latn-RS" altLang="ko-KR" sz="1200" dirty="0" smtClean="0">
                <a:latin typeface="Times New Roman" pitchFamily="18" charset="0"/>
                <a:cs typeface="Times New Roman" pitchFamily="18" charset="0"/>
              </a:rPr>
              <a:t>Comris dans le prix du billet</a:t>
            </a:r>
          </a:p>
          <a:p>
            <a:pPr>
              <a:buNone/>
            </a:pPr>
            <a:endParaRPr lang="en-US" sz="1200" cap="al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altLang="ko-K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altLang="ko-K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altLang="ko-K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Le retour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31503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Le vol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BVA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BEG</a:t>
            </a: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Mar, 14 juillet</a:t>
            </a:r>
          </a:p>
          <a:p>
            <a:pPr>
              <a:buNone/>
            </a:pP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Wizz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Air 15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45 – 18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(2h 20m)</a:t>
            </a: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Paris (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BVA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) - Belgrade (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BEG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Wizz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Air 4046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Jet à corps étroit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Airbus A320 - 100/200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Classe économique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29" pas de siège</a:t>
            </a:r>
            <a:endParaRPr lang="sr-Latn-R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altLang="ko-KR" sz="1200" dirty="0" smtClean="0">
                <a:latin typeface="Times New Roman" pitchFamily="18" charset="0"/>
                <a:cs typeface="Times New Roman" pitchFamily="18" charset="0"/>
              </a:rPr>
              <a:t>Comris dans le prix du billet</a:t>
            </a:r>
          </a:p>
          <a:p>
            <a:pPr algn="ctr" fontAlgn="base">
              <a:buNone/>
            </a:pPr>
            <a:r>
              <a:rPr lang="sr-Latn-RS" sz="1000" cap="all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000" cap="all" dirty="0" err="1" smtClean="0">
                <a:latin typeface="Times New Roman" pitchFamily="18" charset="0"/>
                <a:cs typeface="Times New Roman" pitchFamily="18" charset="0"/>
              </a:rPr>
              <a:t>BAGAGE</a:t>
            </a:r>
            <a:r>
              <a:rPr lang="en-US" sz="1000" cap="all" dirty="0" smtClean="0">
                <a:latin typeface="Times New Roman" pitchFamily="18" charset="0"/>
                <a:cs typeface="Times New Roman" pitchFamily="18" charset="0"/>
              </a:rPr>
              <a:t> À MAIN</a:t>
            </a:r>
            <a:r>
              <a:rPr lang="sr-Latn-RS" sz="1000" cap="all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10 KG MAX</a:t>
            </a:r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40 x 30 x 20 cm</a:t>
            </a:r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) –GRATUIT, </a:t>
            </a:r>
            <a:r>
              <a:rPr lang="en-US" sz="1000" cap="all" dirty="0" smtClean="0">
                <a:latin typeface="Times New Roman" pitchFamily="18" charset="0"/>
                <a:cs typeface="Times New Roman" pitchFamily="18" charset="0"/>
              </a:rPr>
              <a:t>SAC À ROULETTES</a:t>
            </a:r>
            <a:r>
              <a:rPr lang="sr-Latn-RS" sz="1000" cap="all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10 KG MAX</a:t>
            </a:r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55 x 40 x 23 cm</a:t>
            </a:r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PAYANT</a:t>
            </a:r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,          </a:t>
            </a:r>
            <a:r>
              <a:rPr lang="en-US" sz="1000" cap="all" dirty="0" err="1" smtClean="0">
                <a:latin typeface="Times New Roman" pitchFamily="18" charset="0"/>
                <a:cs typeface="Times New Roman" pitchFamily="18" charset="0"/>
              </a:rPr>
              <a:t>BAGAGE</a:t>
            </a:r>
            <a:r>
              <a:rPr lang="sr-Latn-RS" sz="1000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cap="all" dirty="0" err="1" smtClean="0">
                <a:latin typeface="Times New Roman" pitchFamily="18" charset="0"/>
                <a:cs typeface="Times New Roman" pitchFamily="18" charset="0"/>
              </a:rPr>
              <a:t>ENREGISTRÉ</a:t>
            </a:r>
            <a:r>
              <a:rPr lang="sr-Latn-RS" sz="1000" cap="all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10 KG, 20 KG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32 KG MAX</a:t>
            </a:r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149 x 119 x 171 cm</a:t>
            </a:r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PAYANT</a:t>
            </a:r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000" cap="al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200" cap="al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altLang="ko-KR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air_serb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657350"/>
            <a:ext cx="1447799" cy="1295400"/>
          </a:xfrm>
          <a:prstGeom prst="rect">
            <a:avLst/>
          </a:prstGeom>
        </p:spPr>
      </p:pic>
      <p:pic>
        <p:nvPicPr>
          <p:cNvPr id="8" name="Picture 7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1657350"/>
            <a:ext cx="1447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L’h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bergement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819150"/>
            <a:ext cx="4953000" cy="3657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99 - Urbain fabuleux 6 </a:t>
            </a: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Bedrooms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99 -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Urban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Fabulous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Bedrooms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est une propriété située à Paris près du Ce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n-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Pompidou. L'établissement se trouve à 2,3 km de l'opéra Garnier et à 2,4 km de la salle de concert La Cigale.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L'appartement dispose d'une télévision, d'une cuisine bien équipée avec four micro-ondes et réfrigérateur et de 4 salles de bains avec douche et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sèchecheveux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. Les serviettes et le linge de lit sont fournis dans cet héberge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ment.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Le musée du Louvre se trouve à 3 km du 99 -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Urban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Fabulous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Bedrooms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tandis que le Sacré-Cœur est à 3,9 km. L'aéroport de Paris-Orly, le plus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proche, est à 18 km de l'hébergement.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C'est la partie préférée de nos clients à Paris, selon des critiques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indépenda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ntes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 descr="22279637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77000" y="133350"/>
            <a:ext cx="2514600" cy="1600200"/>
          </a:xfrm>
        </p:spPr>
      </p:pic>
      <p:pic>
        <p:nvPicPr>
          <p:cNvPr id="11" name="Picture 10" descr="222796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190750"/>
            <a:ext cx="1905000" cy="1231581"/>
          </a:xfrm>
          <a:prstGeom prst="rect">
            <a:avLst/>
          </a:prstGeom>
        </p:spPr>
      </p:pic>
      <p:pic>
        <p:nvPicPr>
          <p:cNvPr id="12" name="Picture 11" descr="2227963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1885950"/>
            <a:ext cx="1905000" cy="1295400"/>
          </a:xfrm>
          <a:prstGeom prst="rect">
            <a:avLst/>
          </a:prstGeom>
        </p:spPr>
      </p:pic>
      <p:pic>
        <p:nvPicPr>
          <p:cNvPr id="16" name="Picture 15" descr="2227964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285750"/>
            <a:ext cx="1255896" cy="1674418"/>
          </a:xfrm>
          <a:prstGeom prst="rect">
            <a:avLst/>
          </a:prstGeom>
        </p:spPr>
      </p:pic>
      <p:pic>
        <p:nvPicPr>
          <p:cNvPr id="17" name="Picture 16" descr="2227966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3562350"/>
            <a:ext cx="1981200" cy="1447800"/>
          </a:xfrm>
          <a:prstGeom prst="rect">
            <a:avLst/>
          </a:prstGeom>
        </p:spPr>
      </p:pic>
      <p:pic>
        <p:nvPicPr>
          <p:cNvPr id="18" name="Picture 17" descr="2227966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5200" y="3257550"/>
            <a:ext cx="1645942" cy="990600"/>
          </a:xfrm>
          <a:prstGeom prst="rect">
            <a:avLst/>
          </a:prstGeom>
        </p:spPr>
      </p:pic>
      <p:pic>
        <p:nvPicPr>
          <p:cNvPr id="20" name="Picture 19" descr="2227965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3562350"/>
            <a:ext cx="1752600" cy="12192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Les repas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228600" y="895350"/>
            <a:ext cx="40386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Mersea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Faubourg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Montmartre</a:t>
            </a:r>
            <a:endParaRPr lang="sr-Latn-R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6 rue du Faubourg Montmartre, 75009 Paris France</a:t>
            </a:r>
            <a:endParaRPr lang="sr-Latn-R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PORTÉE DES PRIX</a:t>
            </a:r>
          </a:p>
          <a:p>
            <a:pPr>
              <a:buNone/>
            </a:pP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11,00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€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20,01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€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CUISINES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Français, fruits de mer, stands de cuisine de rue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RÉGIMES SPÉCIAUX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adapté aux végétariens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REPAS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déjeuner, dîner, boissons</a:t>
            </a:r>
            <a:endParaRPr lang="sr-Latn-R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On trouve dans le menu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Crème de maquereau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Fish</a:t>
            </a:r>
            <a:r>
              <a:rPr lang="fr-FR" sz="1200" dirty="0" smtClean="0"/>
              <a:t>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Balls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x6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Tartare de thon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Fish &amp; chips Dentelle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(m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ushy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lentilles,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sauce au choix, avec frites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 in Black Burger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Blanquette de Truite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(r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aux épines-vinettes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Crème citron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toma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basilic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Gaufre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légère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croustillante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Mousse au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colat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sans sucre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merse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438150"/>
            <a:ext cx="2743200" cy="1752600"/>
          </a:xfrm>
        </p:spPr>
      </p:pic>
      <p:pic>
        <p:nvPicPr>
          <p:cNvPr id="8" name="Picture 7" descr="poke-thon-tosaz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038350"/>
            <a:ext cx="1638300" cy="1504950"/>
          </a:xfrm>
          <a:prstGeom prst="rect">
            <a:avLst/>
          </a:prstGeom>
        </p:spPr>
      </p:pic>
      <p:pic>
        <p:nvPicPr>
          <p:cNvPr id="9" name="Picture 8" descr="veloute-chou-fle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590550"/>
            <a:ext cx="1333500" cy="1276350"/>
          </a:xfrm>
          <a:prstGeom prst="rect">
            <a:avLst/>
          </a:prstGeom>
        </p:spPr>
      </p:pic>
      <p:pic>
        <p:nvPicPr>
          <p:cNvPr id="10" name="Picture 9" descr="Restaurant Mersea Pari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2266950"/>
            <a:ext cx="1447800" cy="1352550"/>
          </a:xfrm>
          <a:prstGeom prst="rect">
            <a:avLst/>
          </a:prstGeom>
        </p:spPr>
      </p:pic>
      <p:pic>
        <p:nvPicPr>
          <p:cNvPr id="11" name="Picture 10" descr="58512302dc857-2438386b9c666a467b78f8b31de4da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3714750"/>
            <a:ext cx="1752600" cy="995362"/>
          </a:xfrm>
          <a:prstGeom prst="rect">
            <a:avLst/>
          </a:prstGeom>
        </p:spPr>
      </p:pic>
      <p:pic>
        <p:nvPicPr>
          <p:cNvPr id="12" name="Picture 11" descr="blanquette-de-truit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2647950"/>
            <a:ext cx="1123950" cy="1524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791934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musées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autres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42950"/>
            <a:ext cx="4038600" cy="3881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Musée du Parfum – Fragonard</a:t>
            </a:r>
          </a:p>
          <a:p>
            <a:pPr>
              <a:buNone/>
            </a:pP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VISITE GUIDÉE GRATUITE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La visite du musée du parfum est gratuite et se fait par un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gu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-  ide formé professionnellement à la parfumerie et à son   histoire. Une fois que vous avez découvert les techniques de fabrication et l'histoire de ce jus précieux, testez votre nez autour du jeu olfactif à la fin du voyage.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Une activité insolite à Paris!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Visites: toutes les 30 minutes (dernière à 17h)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Durée: environ 30 minutes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Langues: français, anglais</a:t>
            </a:r>
          </a:p>
          <a:p>
            <a:pPr>
              <a:buNone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getlstd-property-pho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0"/>
            <a:ext cx="3200400" cy="1981200"/>
          </a:xfrm>
        </p:spPr>
      </p:pic>
      <p:pic>
        <p:nvPicPr>
          <p:cNvPr id="6" name="Picture 5" descr="salle_alamb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114550"/>
            <a:ext cx="1828800" cy="1295400"/>
          </a:xfrm>
          <a:prstGeom prst="rect">
            <a:avLst/>
          </a:prstGeom>
        </p:spPr>
      </p:pic>
      <p:pic>
        <p:nvPicPr>
          <p:cNvPr id="7" name="Picture 6" descr="salle_etiquet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867150"/>
            <a:ext cx="1981200" cy="1143000"/>
          </a:xfrm>
          <a:prstGeom prst="rect">
            <a:avLst/>
          </a:prstGeom>
        </p:spPr>
      </p:pic>
      <p:pic>
        <p:nvPicPr>
          <p:cNvPr id="8" name="Picture 7" descr="visuel-a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2495550"/>
            <a:ext cx="1307506" cy="1752600"/>
          </a:xfrm>
          <a:prstGeom prst="rect">
            <a:avLst/>
          </a:prstGeom>
        </p:spPr>
      </p:pic>
      <p:pic>
        <p:nvPicPr>
          <p:cNvPr id="9" name="Picture 8" descr="visuel-visite-muse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742950"/>
            <a:ext cx="1335344" cy="1600200"/>
          </a:xfrm>
          <a:prstGeom prst="rect">
            <a:avLst/>
          </a:prstGeom>
        </p:spPr>
      </p:pic>
      <p:pic>
        <p:nvPicPr>
          <p:cNvPr id="10" name="Picture 9" descr="visite-activite-2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2419350"/>
            <a:ext cx="1981200" cy="13716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95350"/>
            <a:ext cx="4038600" cy="3805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Quartier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l'Opéra</a:t>
            </a:r>
            <a:endParaRPr lang="sr-Latn-R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Le monument incontournable du quartier est est bien sûr le Pa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lais Garnier - sa façade, ses colonnes de marbre, sa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doru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, ses statues spectaculaires ... Créée par Charles Garni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er, sa salle de concert (qui se visite tous les jours) est un symbole du Second Empire. l'ensemble du quartier est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représenté par le Paris haussmannien, avec ses grands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boulevards, ses immeubles reconnaissables... D'autres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surprises attendent les visiteurs, comme le musée du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r-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fum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Fragonard, Paris Story, le musée Grévin, les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galeri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et les arcades. Avec les grands magasins, les Galeries La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fayette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et le Printemps, le quartier de l'Opéra est égale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ment le rendez-vous des amoureux du shopping.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ap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438150"/>
            <a:ext cx="2901656" cy="2133600"/>
          </a:xfrm>
        </p:spPr>
      </p:pic>
      <p:pic>
        <p:nvPicPr>
          <p:cNvPr id="6" name="Picture 5" descr="20200526_165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67200" y="666750"/>
            <a:ext cx="2133600" cy="1371600"/>
          </a:xfrm>
          <a:prstGeom prst="rect">
            <a:avLst/>
          </a:prstGeom>
        </p:spPr>
      </p:pic>
      <p:pic>
        <p:nvPicPr>
          <p:cNvPr id="7" name="Picture 6" descr="20200526_1653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676900" y="2990850"/>
            <a:ext cx="2057400" cy="1371600"/>
          </a:xfrm>
          <a:prstGeom prst="rect">
            <a:avLst/>
          </a:prstGeom>
        </p:spPr>
      </p:pic>
      <p:pic>
        <p:nvPicPr>
          <p:cNvPr id="8" name="Picture 7" descr="20200526_1653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343400" y="2647950"/>
            <a:ext cx="1733550" cy="142875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2"/>
            <a:ext cx="4038600" cy="37290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Grévin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Museum</a:t>
            </a: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Le musée Grévin contient maintenant quelque 450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personna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ges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disposés en scènes de l'histoire de la France et de la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vie moderne, y compris un panorama de l'histoire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fran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ç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de Charlemagne à Napoléon III et des scènes sang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lantes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de la Révolution française, avec les figures de cire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originales de la fin du 19e et du début 20e siècles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témo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ins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de leur évolution technique. En revanche, les stars de cinéma, les athlètes et les personnalités internationales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plus contemporains tels que Albert Einstein, Mahatma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Gandhi, Shah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Rukh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Khan, Pablo Picasso, Michael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ckson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Josephine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Baker et le pape Jean-Paul II utilisent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les techniques modernes de modélisation. Le tableau de Charlotte Corday assassinant Jean-Paul Marat créé en 1889 comprend le couteau et la baignoire utilisés.</a:t>
            </a:r>
            <a:endParaRPr lang="sr-Latn-R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downloa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33350"/>
            <a:ext cx="2819400" cy="1905000"/>
          </a:xfrm>
        </p:spPr>
      </p:pic>
      <p:pic>
        <p:nvPicPr>
          <p:cNvPr id="6" name="Picture 5" descr="photo0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2190750"/>
            <a:ext cx="1676400" cy="1905000"/>
          </a:xfrm>
          <a:prstGeom prst="rect">
            <a:avLst/>
          </a:prstGeom>
        </p:spPr>
      </p:pic>
      <p:pic>
        <p:nvPicPr>
          <p:cNvPr id="7" name="Picture 6" descr="Gevin-Wax-museum-prag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419350"/>
            <a:ext cx="2208816" cy="1600200"/>
          </a:xfrm>
          <a:prstGeom prst="rect">
            <a:avLst/>
          </a:prstGeom>
        </p:spPr>
      </p:pic>
      <p:pic>
        <p:nvPicPr>
          <p:cNvPr id="8" name="Picture 7" descr="Gevin-museum-prague-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85750"/>
            <a:ext cx="1219200" cy="203835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95350"/>
            <a:ext cx="4191000" cy="3881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Galeries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Lafayette Paris Haussmann</a:t>
            </a:r>
            <a:endParaRPr lang="sr-Latn-R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Glasswalk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, une expérience incroyable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Atteignez le ciel aux Galeries Lafayette Paris Haussmann!</a:t>
            </a:r>
          </a:p>
          <a:p>
            <a:pPr>
              <a:buNone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Depuis notre passerelle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de 9 mètres de long suspendue à 16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mè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tres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de hauteur dans les airs, vous pouvez accéder directe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ment au milieu de la coupole depuis le 3ème étage du ma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gasin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principal. Préparez-vous pour une expérience uni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que et admirez 120 ans d'histoire, d'élégance et de style de vie français.</a:t>
            </a:r>
            <a:endParaRPr lang="sr-Latn-R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Glasswalk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1072154"/>
            <a:ext cx="4191000" cy="2718796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2"/>
            <a:ext cx="4038600" cy="39576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Aussi dans Galeries Lafayette Pari</a:t>
            </a: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Haussmann</a:t>
            </a:r>
            <a:endParaRPr lang="sr-Latn-R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Dégustation de vins français avec La Cave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Duclot</a:t>
            </a: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Séances en anglais uniquement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Durée: 1h30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 Rendez-vous à «La cave» au 1er étage du Lafayette Maison &amp; Gourmet Store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35 Boulevard Haussmann, Paris.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Qu'est-ce qu'une dégustation de vins aux Galeries Lafayette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Haussmann?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Découvrez une large sélection de vins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Comprendre les régions viticoles françaises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Apprenez les techniques de dégustation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Vivez une expérience incontournable à Paris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muse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z-vous.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038350"/>
            <a:ext cx="2362200" cy="1504950"/>
          </a:xfrm>
          <a:prstGeom prst="rect">
            <a:avLst/>
          </a:prstGeom>
        </p:spPr>
      </p:pic>
      <p:pic>
        <p:nvPicPr>
          <p:cNvPr id="7" name="Picture 6" descr="GALERIES LAFAYETTE_WINE TASTING_YN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38550"/>
            <a:ext cx="2286000" cy="1371600"/>
          </a:xfrm>
          <a:prstGeom prst="rect">
            <a:avLst/>
          </a:prstGeom>
        </p:spPr>
      </p:pic>
      <p:pic>
        <p:nvPicPr>
          <p:cNvPr id="9" name="Content Placeholder 8" descr="2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81675" y="0"/>
            <a:ext cx="3362325" cy="1962150"/>
          </a:xfrm>
        </p:spPr>
      </p:pic>
      <p:pic>
        <p:nvPicPr>
          <p:cNvPr id="10" name="Picture 9" descr="c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114550"/>
            <a:ext cx="1981200" cy="12954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1374</Words>
  <Application>Microsoft Office PowerPoint</Application>
  <PresentationFormat>On-screen Show (16:9)</PresentationFormat>
  <Paragraphs>172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 Le transport</vt:lpstr>
      <vt:lpstr>L’hébergement</vt:lpstr>
      <vt:lpstr>Les repas</vt:lpstr>
      <vt:lpstr>Les musées et autres 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sorties et les divertissements</vt:lpstr>
      <vt:lpstr>PowerPoint Presentation</vt:lpstr>
      <vt:lpstr>L’idée et réalisation</vt:lpstr>
      <vt:lpstr>LE CALCUL DU PRIX DU VOYAGE TOURISTIQUE </vt:lpstr>
      <vt:lpstr>CALCULE BUDGET VOYAGE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Valentina Popovic</cp:lastModifiedBy>
  <cp:revision>120</cp:revision>
  <dcterms:created xsi:type="dcterms:W3CDTF">2014-04-01T16:27:38Z</dcterms:created>
  <dcterms:modified xsi:type="dcterms:W3CDTF">2020-05-31T10:56:23Z</dcterms:modified>
</cp:coreProperties>
</file>