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2C6451-2DEB-45D2-A3EE-2BD2EF43C226}" type="datetimeFigureOut">
              <a:rPr lang="en-US" smtClean="0"/>
              <a:t>5/31/2020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6039EB5-CA14-4ACD-9211-C8DB6DC48A6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2C6451-2DEB-45D2-A3EE-2BD2EF43C22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2C6451-2DEB-45D2-A3EE-2BD2EF43C22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2C6451-2DEB-45D2-A3EE-2BD2EF43C22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2C6451-2DEB-45D2-A3EE-2BD2EF43C226}"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9EB5-CA14-4ACD-9211-C8DB6DC48A6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2C6451-2DEB-45D2-A3EE-2BD2EF43C226}"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2C6451-2DEB-45D2-A3EE-2BD2EF43C226}"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2C6451-2DEB-45D2-A3EE-2BD2EF43C226}"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C6451-2DEB-45D2-A3EE-2BD2EF43C226}"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2C6451-2DEB-45D2-A3EE-2BD2EF43C226}"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39EB5-CA14-4ACD-9211-C8DB6DC48A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2C6451-2DEB-45D2-A3EE-2BD2EF43C226}"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6039EB5-CA14-4ACD-9211-C8DB6DC48A6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2C6451-2DEB-45D2-A3EE-2BD2EF43C226}" type="datetimeFigureOut">
              <a:rPr lang="en-US" smtClean="0"/>
              <a:t>5/31/2020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039EB5-CA14-4ACD-9211-C8DB6DC48A6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1atravel.r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9058" y="1371600"/>
            <a:ext cx="4643470" cy="2486028"/>
          </a:xfrm>
        </p:spPr>
        <p:txBody>
          <a:bodyPr>
            <a:normAutofit/>
          </a:bodyPr>
          <a:lstStyle/>
          <a:p>
            <a:r>
              <a:rPr lang="sr-Latn-RS" sz="9600" dirty="0" smtClean="0">
                <a:solidFill>
                  <a:schemeClr val="tx1"/>
                </a:solidFill>
              </a:rPr>
              <a:t>Paris</a:t>
            </a:r>
            <a:endParaRPr lang="en-US" sz="9600" dirty="0">
              <a:solidFill>
                <a:schemeClr val="tx1"/>
              </a:solidFill>
            </a:endParaRPr>
          </a:p>
        </p:txBody>
      </p:sp>
      <p:pic>
        <p:nvPicPr>
          <p:cNvPr id="4" name="Picture 3" descr="Eiffel-Tower.jpg"/>
          <p:cNvPicPr>
            <a:picLocks noChangeAspect="1"/>
          </p:cNvPicPr>
          <p:nvPr/>
        </p:nvPicPr>
        <p:blipFill>
          <a:blip r:embed="rId2"/>
          <a:stretch>
            <a:fillRect/>
          </a:stretch>
        </p:blipFill>
        <p:spPr>
          <a:xfrm>
            <a:off x="357158" y="2357430"/>
            <a:ext cx="3000397" cy="4240327"/>
          </a:xfrm>
          <a:prstGeom prst="rect">
            <a:avLst/>
          </a:prstGeom>
          <a:ln>
            <a:noFill/>
          </a:ln>
          <a:effectLst>
            <a:softEdge rad="112500"/>
          </a:effectLst>
        </p:spPr>
      </p:pic>
      <p:sp>
        <p:nvSpPr>
          <p:cNvPr id="5" name="TextBox 4"/>
          <p:cNvSpPr txBox="1"/>
          <p:nvPr/>
        </p:nvSpPr>
        <p:spPr>
          <a:xfrm>
            <a:off x="142844" y="142852"/>
            <a:ext cx="4643470" cy="1477328"/>
          </a:xfrm>
          <a:prstGeom prst="rect">
            <a:avLst/>
          </a:prstGeom>
          <a:noFill/>
        </p:spPr>
        <p:txBody>
          <a:bodyPr wrap="square" rtlCol="0">
            <a:spAutoFit/>
          </a:bodyPr>
          <a:lstStyle/>
          <a:p>
            <a:r>
              <a:rPr lang="en-US" dirty="0" smtClean="0"/>
              <a:t>T</a:t>
            </a:r>
            <a:r>
              <a:rPr lang="sr-Latn-RS" dirty="0" smtClean="0"/>
              <a:t>uristička agencija: “1A TRAVEL</a:t>
            </a:r>
          </a:p>
          <a:p>
            <a:r>
              <a:rPr lang="sr-Latn-RS" dirty="0" smtClean="0"/>
              <a:t>Kondina 20, 11000 Beograd</a:t>
            </a:r>
          </a:p>
          <a:p>
            <a:r>
              <a:rPr lang="en-US" dirty="0" smtClean="0"/>
              <a:t>B</a:t>
            </a:r>
            <a:r>
              <a:rPr lang="sr-Latn-RS" dirty="0" smtClean="0"/>
              <a:t>r. telefona:</a:t>
            </a:r>
            <a:r>
              <a:rPr lang="en-US" dirty="0" smtClean="0"/>
              <a:t>011/655 78 0</a:t>
            </a:r>
            <a:r>
              <a:rPr lang="sr-Latn-RS" dirty="0" smtClean="0"/>
              <a:t>0 faks:</a:t>
            </a:r>
            <a:r>
              <a:rPr lang="en-US" dirty="0" smtClean="0"/>
              <a:t>011/334953</a:t>
            </a:r>
            <a:r>
              <a:rPr lang="sr-Latn-RS" dirty="0" smtClean="0"/>
              <a:t>4</a:t>
            </a:r>
          </a:p>
          <a:p>
            <a:r>
              <a:rPr lang="sr-Latn-RS" dirty="0" smtClean="0"/>
              <a:t>E-mail:</a:t>
            </a:r>
            <a:r>
              <a:rPr lang="en-US" b="0" i="0" dirty="0" smtClean="0">
                <a:latin typeface="Lato"/>
              </a:rPr>
              <a:t> </a:t>
            </a:r>
            <a:r>
              <a:rPr lang="en-US" b="0" i="0" u="none" strike="noStrike" dirty="0" smtClean="0">
                <a:latin typeface="Lato"/>
                <a:hlinkClick r:id="rId3"/>
              </a:rPr>
              <a:t>info@1atravel.rs</a:t>
            </a:r>
            <a:endParaRPr lang="sr-Latn-RS" b="0" i="0" u="none" strike="noStrike" dirty="0" smtClean="0">
              <a:latin typeface="Lato"/>
            </a:endParaRPr>
          </a:p>
          <a:p>
            <a:r>
              <a:rPr lang="en-US" dirty="0" smtClean="0"/>
              <a:t>OTP</a:t>
            </a:r>
            <a:r>
              <a:rPr lang="sr-Latn-RS" dirty="0" smtClean="0"/>
              <a:t>:</a:t>
            </a:r>
            <a:r>
              <a:rPr lang="en-US" dirty="0" smtClean="0"/>
              <a:t> </a:t>
            </a:r>
            <a:r>
              <a:rPr lang="en-US" dirty="0"/>
              <a:t>78/2020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L’arc de triomphe</a:t>
            </a:r>
            <a:endParaRPr lang="en-US" dirty="0"/>
          </a:p>
        </p:txBody>
      </p:sp>
      <p:sp>
        <p:nvSpPr>
          <p:cNvPr id="3" name="Content Placeholder 2"/>
          <p:cNvSpPr>
            <a:spLocks noGrp="1"/>
          </p:cNvSpPr>
          <p:nvPr>
            <p:ph idx="1"/>
          </p:nvPr>
        </p:nvSpPr>
        <p:spPr/>
        <p:txBody>
          <a:bodyPr/>
          <a:lstStyle/>
          <a:p>
            <a:r>
              <a:rPr lang="fr-FR" dirty="0" smtClean="0"/>
              <a:t>L’arc de triomphe de l’Étoile, souvent appelé simplement l’Arc de triomphe, dont la construction, décidée par l'empereur Napoléon Ier, débuta en 1806 et s'acheva en 1836 sous Louis-Philippe, est situé à Paris, dans les 8e, 16e, et 17e arrondissements</a:t>
            </a:r>
            <a:r>
              <a:rPr lang="sr-Latn-R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Le mus</a:t>
            </a:r>
            <a:r>
              <a:rPr lang="en-US" dirty="0" smtClean="0"/>
              <a:t>é</a:t>
            </a:r>
            <a:r>
              <a:rPr lang="sr-Latn-RS" dirty="0" smtClean="0"/>
              <a:t>e du Louvre</a:t>
            </a:r>
            <a:endParaRPr lang="en-US" dirty="0"/>
          </a:p>
        </p:txBody>
      </p:sp>
      <p:sp>
        <p:nvSpPr>
          <p:cNvPr id="3" name="Content Placeholder 2"/>
          <p:cNvSpPr>
            <a:spLocks noGrp="1"/>
          </p:cNvSpPr>
          <p:nvPr>
            <p:ph idx="1"/>
          </p:nvPr>
        </p:nvSpPr>
        <p:spPr/>
        <p:txBody>
          <a:bodyPr/>
          <a:lstStyle/>
          <a:p>
            <a:r>
              <a:rPr lang="fr-FR" dirty="0" smtClean="0"/>
              <a:t>Le musée du Louvre est un musée situé à Paris, en France.</a:t>
            </a:r>
            <a:endParaRPr lang="sr-Latn-RS" dirty="0" smtClean="0"/>
          </a:p>
          <a:p>
            <a:r>
              <a:rPr lang="fr-FR" dirty="0" smtClean="0"/>
              <a:t> Une préfiguration en est imaginée en 1775-1776 par le comte d'</a:t>
            </a:r>
            <a:r>
              <a:rPr lang="fr-FR" dirty="0" err="1" smtClean="0"/>
              <a:t>Angivillier</a:t>
            </a:r>
            <a:r>
              <a:rPr lang="fr-FR" dirty="0" smtClean="0"/>
              <a:t>, directeur général des Bâtiments du roi, comme lieu de présentation des chefs-d'œuvre de la collection de la Couronne.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928670"/>
          <a:ext cx="8229600" cy="5511514"/>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r>
                        <a:rPr lang="sr-Latn-RS" dirty="0" smtClean="0"/>
                        <a:t>Transport</a:t>
                      </a:r>
                      <a:endParaRPr lang="en-US" dirty="0"/>
                    </a:p>
                  </a:txBody>
                  <a:tcPr/>
                </a:tc>
                <a:tc>
                  <a:txBody>
                    <a:bodyPr/>
                    <a:lstStyle/>
                    <a:p>
                      <a:r>
                        <a:rPr lang="sr-Latn-RS" dirty="0" smtClean="0"/>
                        <a:t>Le bus </a:t>
                      </a:r>
                    </a:p>
                    <a:p>
                      <a:r>
                        <a:rPr lang="sr-Latn-RS" dirty="0" smtClean="0"/>
                        <a:t>“Flixbus”</a:t>
                      </a:r>
                      <a:endParaRPr lang="en-US" dirty="0"/>
                    </a:p>
                  </a:txBody>
                  <a:tcPr/>
                </a:tc>
                <a:tc>
                  <a:txBody>
                    <a:bodyPr/>
                    <a:lstStyle/>
                    <a:p>
                      <a:r>
                        <a:rPr lang="en-US" sz="1200" dirty="0" err="1" smtClean="0"/>
                        <a:t>Départ</a:t>
                      </a:r>
                      <a:r>
                        <a:rPr lang="en-US" sz="1200" dirty="0" smtClean="0"/>
                        <a:t> de Belgrade</a:t>
                      </a:r>
                      <a:r>
                        <a:rPr lang="sr-Latn-RS" sz="1200" dirty="0" smtClean="0"/>
                        <a:t>: Lundi 31.08.2020. (07:30)</a:t>
                      </a:r>
                    </a:p>
                    <a:p>
                      <a:r>
                        <a:rPr lang="en-US" sz="1200" dirty="0" err="1" smtClean="0"/>
                        <a:t>Arrivé</a:t>
                      </a:r>
                      <a:r>
                        <a:rPr lang="en-US" sz="1200" dirty="0" smtClean="0"/>
                        <a:t> à</a:t>
                      </a:r>
                      <a:r>
                        <a:rPr lang="sr-Latn-RS" sz="1200" dirty="0" smtClean="0"/>
                        <a:t> </a:t>
                      </a:r>
                      <a:r>
                        <a:rPr lang="en-US" sz="1200" dirty="0" smtClean="0"/>
                        <a:t>Paris</a:t>
                      </a:r>
                      <a:r>
                        <a:rPr lang="sr-Latn-RS" sz="1200" dirty="0" smtClean="0"/>
                        <a:t>: Mardi 01.09.2020. (13h)</a:t>
                      </a:r>
                    </a:p>
                    <a:p>
                      <a:r>
                        <a:rPr lang="en-US" sz="1200" dirty="0" err="1" smtClean="0"/>
                        <a:t>Départ</a:t>
                      </a:r>
                      <a:r>
                        <a:rPr lang="en-US" sz="1200" dirty="0" smtClean="0"/>
                        <a:t> de </a:t>
                      </a:r>
                      <a:r>
                        <a:rPr lang="en-US" sz="1200" dirty="0" err="1" smtClean="0"/>
                        <a:t>Pari</a:t>
                      </a:r>
                      <a:r>
                        <a:rPr lang="sr-Latn-RS" sz="1200" dirty="0" smtClean="0"/>
                        <a:t>s: Lundi 07.09.2020. (09h)</a:t>
                      </a:r>
                    </a:p>
                    <a:p>
                      <a:r>
                        <a:rPr lang="en-US" sz="1200" dirty="0" err="1" smtClean="0"/>
                        <a:t>Arrivée</a:t>
                      </a:r>
                      <a:r>
                        <a:rPr lang="en-US" sz="1200" dirty="0" smtClean="0"/>
                        <a:t> à </a:t>
                      </a:r>
                      <a:r>
                        <a:rPr lang="en-US" sz="1200" dirty="0" err="1" smtClean="0"/>
                        <a:t>Belgrad</a:t>
                      </a:r>
                      <a:r>
                        <a:rPr lang="sr-Latn-RS" sz="1200" dirty="0" smtClean="0"/>
                        <a:t>e: Mardi 08.09.2020. (10:30)</a:t>
                      </a:r>
                    </a:p>
                  </a:txBody>
                  <a:tcPr/>
                </a:tc>
                <a:tc>
                  <a:txBody>
                    <a:bodyPr/>
                    <a:lstStyle/>
                    <a:p>
                      <a:r>
                        <a:rPr kumimoji="0" lang="en-US" b="0" i="0" kern="1200" dirty="0" smtClean="0">
                          <a:solidFill>
                            <a:schemeClr val="tx1"/>
                          </a:solidFill>
                          <a:latin typeface="+mn-lt"/>
                          <a:ea typeface="+mn-ea"/>
                          <a:cs typeface="+mn-cs"/>
                        </a:rPr>
                        <a:t>74,5€ (par </a:t>
                      </a:r>
                      <a:r>
                        <a:rPr kumimoji="0" lang="en-US" b="0" i="0" kern="1200" dirty="0" err="1" smtClean="0">
                          <a:solidFill>
                            <a:schemeClr val="tx1"/>
                          </a:solidFill>
                          <a:latin typeface="+mn-lt"/>
                          <a:ea typeface="+mn-ea"/>
                          <a:cs typeface="+mn-cs"/>
                        </a:rPr>
                        <a:t>personne</a:t>
                      </a:r>
                      <a:r>
                        <a:rPr kumimoji="0" lang="sr-Latn-RS" b="0" i="0" kern="1200" dirty="0" smtClean="0">
                          <a:solidFill>
                            <a:schemeClr val="tx1"/>
                          </a:solidFill>
                          <a:latin typeface="+mn-lt"/>
                          <a:ea typeface="+mn-ea"/>
                          <a:cs typeface="+mn-cs"/>
                        </a:rPr>
                        <a:t>)</a:t>
                      </a:r>
                      <a:endParaRPr lang="en-US" dirty="0"/>
                    </a:p>
                  </a:txBody>
                  <a:tcPr/>
                </a:tc>
              </a:tr>
              <a:tr h="370840">
                <a:tc>
                  <a:txBody>
                    <a:bodyPr/>
                    <a:lstStyle/>
                    <a:p>
                      <a:r>
                        <a:rPr kumimoji="0" lang="en-US" b="0" i="0" kern="1200" dirty="0" err="1" smtClean="0">
                          <a:solidFill>
                            <a:schemeClr val="tx1"/>
                          </a:solidFill>
                          <a:latin typeface="+mn-lt"/>
                          <a:ea typeface="+mn-ea"/>
                          <a:cs typeface="+mn-cs"/>
                        </a:rPr>
                        <a:t>Hôte</a:t>
                      </a:r>
                      <a:r>
                        <a:rPr kumimoji="0" lang="sr-Latn-RS" b="0" i="0" kern="1200" dirty="0" smtClean="0">
                          <a:solidFill>
                            <a:schemeClr val="tx1"/>
                          </a:solidFill>
                          <a:latin typeface="+mn-lt"/>
                          <a:ea typeface="+mn-ea"/>
                          <a:cs typeface="+mn-cs"/>
                        </a:rPr>
                        <a:t>l</a:t>
                      </a:r>
                      <a:endParaRPr lang="en-US" dirty="0"/>
                    </a:p>
                  </a:txBody>
                  <a:tcPr/>
                </a:tc>
                <a:tc>
                  <a:txBody>
                    <a:bodyPr/>
                    <a:lstStyle/>
                    <a:p>
                      <a:r>
                        <a:rPr lang="sr-Latn-RS" dirty="0" smtClean="0"/>
                        <a:t>Hotel Paris Bruxelles</a:t>
                      </a:r>
                      <a:endParaRPr lang="en-US" dirty="0"/>
                    </a:p>
                  </a:txBody>
                  <a:tcPr/>
                </a:tc>
                <a:tc>
                  <a:txBody>
                    <a:bodyPr/>
                    <a:lstStyle/>
                    <a:p>
                      <a:r>
                        <a:rPr kumimoji="0" lang="fr-FR" sz="1400" b="0" i="0" kern="1200" dirty="0" smtClean="0">
                          <a:solidFill>
                            <a:schemeClr val="tx1"/>
                          </a:solidFill>
                          <a:latin typeface="+mn-lt"/>
                          <a:ea typeface="+mn-ea"/>
                          <a:cs typeface="+mn-cs"/>
                        </a:rPr>
                        <a:t>4 rue </a:t>
                      </a:r>
                      <a:r>
                        <a:rPr kumimoji="0" lang="fr-FR" sz="1400" b="0" i="0" kern="1200" dirty="0" err="1" smtClean="0">
                          <a:solidFill>
                            <a:schemeClr val="tx1"/>
                          </a:solidFill>
                          <a:latin typeface="+mn-lt"/>
                          <a:ea typeface="+mn-ea"/>
                          <a:cs typeface="+mn-cs"/>
                        </a:rPr>
                        <a:t>Meslay</a:t>
                      </a:r>
                      <a:r>
                        <a:rPr kumimoji="0" lang="fr-FR" sz="1400" b="0" i="0" kern="1200" dirty="0" smtClean="0">
                          <a:solidFill>
                            <a:schemeClr val="tx1"/>
                          </a:solidFill>
                          <a:latin typeface="+mn-lt"/>
                          <a:ea typeface="+mn-ea"/>
                          <a:cs typeface="+mn-cs"/>
                        </a:rPr>
                        <a:t>, 03. </a:t>
                      </a:r>
                      <a:r>
                        <a:rPr kumimoji="0" lang="fr-FR" sz="1400" b="0" i="0" kern="1200" dirty="0" err="1" smtClean="0">
                          <a:solidFill>
                            <a:schemeClr val="tx1"/>
                          </a:solidFill>
                          <a:latin typeface="+mn-lt"/>
                          <a:ea typeface="+mn-ea"/>
                          <a:cs typeface="+mn-cs"/>
                        </a:rPr>
                        <a:t>Tampl</a:t>
                      </a:r>
                      <a:r>
                        <a:rPr kumimoji="0" lang="fr-FR" sz="1400" b="0" i="0" kern="1200" dirty="0" smtClean="0">
                          <a:solidFill>
                            <a:schemeClr val="tx1"/>
                          </a:solidFill>
                          <a:latin typeface="+mn-lt"/>
                          <a:ea typeface="+mn-ea"/>
                          <a:cs typeface="+mn-cs"/>
                        </a:rPr>
                        <a:t> –La place de la République, 75003 Paris, France –au centre </a:t>
                      </a:r>
                      <a:r>
                        <a:rPr kumimoji="0" lang="fr-FR" sz="1400" b="0" i="0" kern="1200" dirty="0" err="1" smtClean="0">
                          <a:solidFill>
                            <a:schemeClr val="tx1"/>
                          </a:solidFill>
                          <a:latin typeface="+mn-lt"/>
                          <a:ea typeface="+mn-ea"/>
                          <a:cs typeface="+mn-cs"/>
                        </a:rPr>
                        <a:t>vill</a:t>
                      </a:r>
                      <a:r>
                        <a:rPr kumimoji="0" lang="sr-Latn-RS" sz="1400" b="0" i="0" kern="1200" dirty="0" smtClean="0">
                          <a:solidFill>
                            <a:schemeClr val="tx1"/>
                          </a:solidFill>
                          <a:latin typeface="+mn-lt"/>
                          <a:ea typeface="+mn-ea"/>
                          <a:cs typeface="+mn-cs"/>
                        </a:rPr>
                        <a:t>e</a:t>
                      </a:r>
                      <a:endParaRPr lang="en-US" sz="1400" dirty="0"/>
                    </a:p>
                  </a:txBody>
                  <a:tcPr/>
                </a:tc>
                <a:tc>
                  <a:txBody>
                    <a:bodyPr/>
                    <a:lstStyle/>
                    <a:p>
                      <a:r>
                        <a:rPr kumimoji="0" lang="en-US" b="0" i="0" kern="1200" dirty="0" smtClean="0">
                          <a:solidFill>
                            <a:schemeClr val="tx1"/>
                          </a:solidFill>
                          <a:latin typeface="+mn-lt"/>
                          <a:ea typeface="+mn-ea"/>
                          <a:cs typeface="+mn-cs"/>
                        </a:rPr>
                        <a:t>486,8€</a:t>
                      </a:r>
                      <a:r>
                        <a:rPr kumimoji="0" lang="sr-Latn-RS" b="0" i="0" kern="1200" baseline="0" dirty="0" smtClean="0">
                          <a:solidFill>
                            <a:schemeClr val="tx1"/>
                          </a:solidFill>
                          <a:latin typeface="+mn-lt"/>
                          <a:ea typeface="+mn-ea"/>
                          <a:cs typeface="+mn-cs"/>
                        </a:rPr>
                        <a:t> (</a:t>
                      </a:r>
                      <a:r>
                        <a:rPr kumimoji="0" lang="en-US" b="0" i="0" kern="1200" dirty="0" smtClean="0">
                          <a:solidFill>
                            <a:schemeClr val="tx1"/>
                          </a:solidFill>
                          <a:latin typeface="+mn-lt"/>
                          <a:ea typeface="+mn-ea"/>
                          <a:cs typeface="+mn-cs"/>
                        </a:rPr>
                        <a:t>par </a:t>
                      </a:r>
                      <a:r>
                        <a:rPr kumimoji="0" lang="en-US" b="0" i="0" kern="1200" dirty="0" err="1" smtClean="0">
                          <a:solidFill>
                            <a:schemeClr val="tx1"/>
                          </a:solidFill>
                          <a:latin typeface="+mn-lt"/>
                          <a:ea typeface="+mn-ea"/>
                          <a:cs typeface="+mn-cs"/>
                        </a:rPr>
                        <a:t>personn</a:t>
                      </a:r>
                      <a:r>
                        <a:rPr kumimoji="0" lang="sr-Latn-RS" b="0" i="0" kern="1200" dirty="0" smtClean="0">
                          <a:solidFill>
                            <a:schemeClr val="tx1"/>
                          </a:solidFill>
                          <a:latin typeface="+mn-lt"/>
                          <a:ea typeface="+mn-ea"/>
                          <a:cs typeface="+mn-cs"/>
                        </a:rPr>
                        <a:t>e)</a:t>
                      </a:r>
                      <a:endParaRPr lang="en-US" dirty="0"/>
                    </a:p>
                  </a:txBody>
                  <a:tcPr/>
                </a:tc>
              </a:tr>
              <a:tr h="370840">
                <a:tc>
                  <a:txBody>
                    <a:bodyPr/>
                    <a:lstStyle/>
                    <a:p>
                      <a:r>
                        <a:rPr lang="sr-Latn-RS" dirty="0" smtClean="0"/>
                        <a:t>Restaurant</a:t>
                      </a:r>
                      <a:endParaRPr lang="en-US" dirty="0"/>
                    </a:p>
                  </a:txBody>
                  <a:tcPr/>
                </a:tc>
                <a:tc>
                  <a:txBody>
                    <a:bodyPr/>
                    <a:lstStyle/>
                    <a:p>
                      <a:r>
                        <a:rPr lang="sr-Latn-RS" dirty="0" smtClean="0"/>
                        <a:t>Moncoeur Belleville</a:t>
                      </a:r>
                      <a:endParaRPr lang="en-US" dirty="0"/>
                    </a:p>
                  </a:txBody>
                  <a:tcPr/>
                </a:tc>
                <a:tc>
                  <a:txBody>
                    <a:bodyPr/>
                    <a:lstStyle/>
                    <a:p>
                      <a:r>
                        <a:rPr kumimoji="0" lang="fr-FR" sz="1600" b="0" i="0" kern="1200" dirty="0" smtClean="0">
                          <a:solidFill>
                            <a:schemeClr val="tx1"/>
                          </a:solidFill>
                          <a:latin typeface="+mn-lt"/>
                          <a:ea typeface="+mn-ea"/>
                          <a:cs typeface="+mn-cs"/>
                        </a:rPr>
                        <a:t>1, rue des </a:t>
                      </a:r>
                      <a:r>
                        <a:rPr kumimoji="0" lang="fr-FR" sz="1600" b="0" i="0" kern="1200" dirty="0" err="1" smtClean="0">
                          <a:solidFill>
                            <a:schemeClr val="tx1"/>
                          </a:solidFill>
                          <a:latin typeface="+mn-lt"/>
                          <a:ea typeface="+mn-ea"/>
                          <a:cs typeface="+mn-cs"/>
                        </a:rPr>
                        <a:t>Envierges</a:t>
                      </a:r>
                      <a:r>
                        <a:rPr kumimoji="0" lang="fr-FR" sz="1600" b="0" i="0" kern="1200" dirty="0" smtClean="0">
                          <a:solidFill>
                            <a:schemeClr val="tx1"/>
                          </a:solidFill>
                          <a:latin typeface="+mn-lt"/>
                          <a:ea typeface="+mn-ea"/>
                          <a:cs typeface="+mn-cs"/>
                        </a:rPr>
                        <a:t> - 75020 Pari</a:t>
                      </a:r>
                      <a:r>
                        <a:rPr kumimoji="0" lang="sr-Latn-RS" sz="1600" b="0" i="0" kern="1200" dirty="0" smtClean="0">
                          <a:solidFill>
                            <a:schemeClr val="tx1"/>
                          </a:solidFill>
                          <a:latin typeface="+mn-lt"/>
                          <a:ea typeface="+mn-ea"/>
                          <a:cs typeface="+mn-cs"/>
                        </a:rPr>
                        <a:t>s</a:t>
                      </a:r>
                      <a:endParaRPr lang="en-US" sz="1600"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r>
              <a:tr h="406114">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r>
                        <a:rPr kumimoji="0" lang="fr-FR" sz="1600" b="0" i="0" kern="1200" dirty="0" smtClean="0">
                          <a:solidFill>
                            <a:schemeClr val="tx1"/>
                          </a:solidFill>
                          <a:latin typeface="+mn-lt"/>
                          <a:ea typeface="+mn-ea"/>
                          <a:cs typeface="+mn-cs"/>
                        </a:rPr>
                        <a:t>Commission pour une agence de </a:t>
                      </a:r>
                      <a:r>
                        <a:rPr kumimoji="0" lang="fr-FR" sz="1600" b="0" i="0" kern="1200" dirty="0" err="1" smtClean="0">
                          <a:solidFill>
                            <a:schemeClr val="tx1"/>
                          </a:solidFill>
                          <a:latin typeface="+mn-lt"/>
                          <a:ea typeface="+mn-ea"/>
                          <a:cs typeface="+mn-cs"/>
                        </a:rPr>
                        <a:t>voyag</a:t>
                      </a:r>
                      <a:r>
                        <a:rPr kumimoji="0" lang="sr-Latn-RS" sz="1600" b="0" i="0" kern="1200" dirty="0" smtClean="0">
                          <a:solidFill>
                            <a:schemeClr val="tx1"/>
                          </a:solidFill>
                          <a:latin typeface="+mn-lt"/>
                          <a:ea typeface="+mn-ea"/>
                          <a:cs typeface="+mn-cs"/>
                        </a:rPr>
                        <a:t>e</a:t>
                      </a:r>
                      <a:endParaRPr lang="en-US" sz="1600" dirty="0"/>
                    </a:p>
                  </a:txBody>
                  <a:tcPr/>
                </a:tc>
                <a:tc>
                  <a:txBody>
                    <a:bodyPr/>
                    <a:lstStyle/>
                    <a:p>
                      <a:endParaRPr lang="en-US"/>
                    </a:p>
                  </a:txBody>
                  <a:tcPr/>
                </a:tc>
                <a:tc>
                  <a:txBody>
                    <a:bodyPr/>
                    <a:lstStyle/>
                    <a:p>
                      <a:r>
                        <a:rPr lang="sr-Latn-RS" dirty="0" smtClean="0"/>
                        <a:t>10%</a:t>
                      </a:r>
                      <a:endParaRPr lang="en-US" dirty="0"/>
                    </a:p>
                  </a:txBody>
                  <a:tcPr/>
                </a:tc>
                <a:tc>
                  <a:txBody>
                    <a:bodyPr/>
                    <a:lstStyle/>
                    <a:p>
                      <a:r>
                        <a:rPr lang="sr-Latn-RS" dirty="0" smtClean="0"/>
                        <a:t>80€ (par personne)</a:t>
                      </a:r>
                      <a:endParaRPr lang="en-US" dirty="0"/>
                    </a:p>
                  </a:txBody>
                  <a:tcPr/>
                </a:tc>
              </a:tr>
              <a:tr h="370840">
                <a:tc>
                  <a:txBody>
                    <a:bodyPr/>
                    <a:lstStyle/>
                    <a:p>
                      <a:endParaRPr lang="en-US"/>
                    </a:p>
                  </a:txBody>
                  <a:tcPr/>
                </a:tc>
                <a:tc>
                  <a:txBody>
                    <a:bodyPr/>
                    <a:lstStyle/>
                    <a:p>
                      <a:endParaRPr lang="en-US"/>
                    </a:p>
                  </a:txBody>
                  <a:tcPr/>
                </a:tc>
                <a:tc>
                  <a:txBody>
                    <a:bodyPr/>
                    <a:lstStyle/>
                    <a:p>
                      <a:r>
                        <a:rPr lang="sr-Latn-RS" dirty="0" smtClean="0"/>
                        <a:t>Au total:</a:t>
                      </a:r>
                      <a:endParaRPr lang="en-US" dirty="0"/>
                    </a:p>
                  </a:txBody>
                  <a:tcPr/>
                </a:tc>
                <a:tc>
                  <a:txBody>
                    <a:bodyPr/>
                    <a:lstStyle/>
                    <a:p>
                      <a:r>
                        <a:rPr lang="sr-Latn-RS" dirty="0" smtClean="0"/>
                        <a:t>641,3€  </a:t>
                      </a:r>
                      <a:r>
                        <a:rPr lang="sr-Latn-RS" b="1" i="0" dirty="0" smtClean="0"/>
                        <a:t>&gt;</a:t>
                      </a:r>
                      <a:endParaRPr lang="en-US" b="1" i="0"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14356"/>
            <a:ext cx="8229600" cy="5857916"/>
          </a:xfrm>
        </p:spPr>
        <p:txBody>
          <a:bodyPr>
            <a:normAutofit fontScale="85000" lnSpcReduction="20000"/>
          </a:bodyPr>
          <a:lstStyle/>
          <a:p>
            <a:r>
              <a:rPr lang="fr-FR" i="1" dirty="0" smtClean="0"/>
              <a:t>Paris  est la ville la plus peuplée et la capitale de la France1.</a:t>
            </a:r>
          </a:p>
          <a:p>
            <a:endParaRPr lang="fr-FR" i="1" dirty="0" smtClean="0"/>
          </a:p>
          <a:p>
            <a:r>
              <a:rPr lang="fr-FR" i="1" dirty="0" smtClean="0"/>
              <a:t>Elle se situe au cœur d'un vaste bassin sédimentaire aux sols fertiles et au climat tempéré, le bassin parisien, sur une boucle de la Seine, entre les confluents de celle-ci avec la Marne et l'Oise. Paris est également le chef-lieu de la région Île-de-France et le centre de la métropole du Grand Paris, créée en 2016. Elle est divisée en arrondissements, comme les villes de Lyon et de Marseille, au nombre de vingt. Administrativement, la ville constitue depuis le 1er janvier 2019 une collectivité à statut particulier nommée « Ville de Paris » (auparavant, elle était à la fois une commune et un département). L'État y dispose de prérogatives particulières exercées par le préfet de police de Paris. La ville a connu de profondes transformations sous le Second Empire dans les décennies 1850 et 1860 à travers d'importants travaux consistant notamment au percement de larges avenues, places et jardins et la construction de nombreux édifices, dirigés par le baron Haussmann, donnant à l'ancien Paris médiéval le visage qu'on lui connait aujourd'hui.</a:t>
            </a:r>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Transport en bus       FLIXBUS</a:t>
            </a:r>
            <a:endParaRPr lang="en-US" dirty="0"/>
          </a:p>
        </p:txBody>
      </p:sp>
      <p:sp>
        <p:nvSpPr>
          <p:cNvPr id="3" name="Content Placeholder 2"/>
          <p:cNvSpPr>
            <a:spLocks noGrp="1"/>
          </p:cNvSpPr>
          <p:nvPr>
            <p:ph idx="1"/>
          </p:nvPr>
        </p:nvSpPr>
        <p:spPr/>
        <p:txBody>
          <a:bodyPr/>
          <a:lstStyle/>
          <a:p>
            <a:r>
              <a:rPr lang="en-US" dirty="0" err="1" smtClean="0"/>
              <a:t>Départ</a:t>
            </a:r>
            <a:r>
              <a:rPr lang="en-US" dirty="0" smtClean="0"/>
              <a:t> de Belgrade</a:t>
            </a:r>
            <a:r>
              <a:rPr lang="sr-Latn-RS" dirty="0" smtClean="0"/>
              <a:t>: Lundi 31.08.2020. (07:30)</a:t>
            </a:r>
          </a:p>
          <a:p>
            <a:r>
              <a:rPr lang="en-US" dirty="0" err="1" smtClean="0"/>
              <a:t>Arrivé</a:t>
            </a:r>
            <a:r>
              <a:rPr lang="en-US" dirty="0" smtClean="0"/>
              <a:t> à</a:t>
            </a:r>
            <a:r>
              <a:rPr lang="sr-Latn-RS" dirty="0" smtClean="0"/>
              <a:t> </a:t>
            </a:r>
            <a:r>
              <a:rPr lang="en-US" dirty="0" smtClean="0"/>
              <a:t>Paris</a:t>
            </a:r>
            <a:r>
              <a:rPr lang="sr-Latn-RS" dirty="0" smtClean="0"/>
              <a:t>: Mardi 01.09.2020. (13h)</a:t>
            </a:r>
          </a:p>
          <a:p>
            <a:r>
              <a:rPr lang="en-US" dirty="0" err="1" smtClean="0"/>
              <a:t>Départ</a:t>
            </a:r>
            <a:r>
              <a:rPr lang="en-US" dirty="0" smtClean="0"/>
              <a:t> de </a:t>
            </a:r>
            <a:r>
              <a:rPr lang="en-US" dirty="0" err="1" smtClean="0"/>
              <a:t>Pari</a:t>
            </a:r>
            <a:r>
              <a:rPr lang="sr-Latn-RS" dirty="0" smtClean="0"/>
              <a:t>s: Lundi 07.09.2020. (09h)</a:t>
            </a:r>
          </a:p>
          <a:p>
            <a:r>
              <a:rPr lang="en-US" dirty="0" err="1" smtClean="0"/>
              <a:t>Arrivée</a:t>
            </a:r>
            <a:r>
              <a:rPr lang="en-US" dirty="0" smtClean="0"/>
              <a:t> à </a:t>
            </a:r>
            <a:r>
              <a:rPr lang="en-US" dirty="0" err="1" smtClean="0"/>
              <a:t>Belgrad</a:t>
            </a:r>
            <a:r>
              <a:rPr lang="sr-Latn-RS" dirty="0" smtClean="0"/>
              <a:t>e: Mardi 08.09.2020. (10:30)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571768"/>
          </a:xfrm>
        </p:spPr>
        <p:txBody>
          <a:bodyPr>
            <a:normAutofit fontScale="90000"/>
          </a:bodyPr>
          <a:lstStyle/>
          <a:p>
            <a:r>
              <a:rPr lang="sr-Latn-RS" dirty="0" smtClean="0"/>
              <a:t/>
            </a:r>
            <a:br>
              <a:rPr lang="sr-Latn-RS" dirty="0" smtClean="0"/>
            </a:br>
            <a:r>
              <a:rPr lang="sr-Latn-RS" dirty="0" smtClean="0"/>
              <a:t/>
            </a:r>
            <a:br>
              <a:rPr lang="sr-Latn-RS" dirty="0" smtClean="0"/>
            </a:br>
            <a:r>
              <a:rPr lang="sr-Latn-RS" dirty="0" smtClean="0"/>
              <a:t/>
            </a:r>
            <a:br>
              <a:rPr lang="sr-Latn-RS" dirty="0" smtClean="0"/>
            </a:br>
            <a:r>
              <a:rPr lang="sr-Latn-RS" dirty="0" smtClean="0"/>
              <a:t/>
            </a:r>
            <a:br>
              <a:rPr lang="sr-Latn-RS" dirty="0" smtClean="0"/>
            </a:br>
            <a:r>
              <a:rPr lang="sr-Latn-RS" dirty="0" smtClean="0"/>
              <a:t>Hotel Paris Bruxelles</a:t>
            </a:r>
            <a:br>
              <a:rPr lang="sr-Latn-RS" dirty="0" smtClean="0"/>
            </a:br>
            <a:r>
              <a:rPr lang="en-US" sz="2700" dirty="0" smtClean="0"/>
              <a:t>4 rue </a:t>
            </a:r>
            <a:r>
              <a:rPr lang="en-US" sz="2700" dirty="0" err="1" smtClean="0"/>
              <a:t>Meslay</a:t>
            </a:r>
            <a:r>
              <a:rPr lang="en-US" sz="2700" dirty="0" smtClean="0"/>
              <a:t>, 03. </a:t>
            </a:r>
            <a:r>
              <a:rPr lang="en-US" sz="2700" dirty="0" err="1" smtClean="0"/>
              <a:t>Tampl</a:t>
            </a:r>
            <a:r>
              <a:rPr lang="en-US" sz="2700" dirty="0" smtClean="0"/>
              <a:t> –</a:t>
            </a:r>
            <a:r>
              <a:rPr lang="sr-Latn-RS" sz="2700" dirty="0" smtClean="0"/>
              <a:t>La place de la </a:t>
            </a:r>
            <a:r>
              <a:rPr lang="en-US" sz="2700" dirty="0" err="1" smtClean="0"/>
              <a:t>Républiqu</a:t>
            </a:r>
            <a:r>
              <a:rPr lang="sr-Latn-RS" sz="2700" dirty="0" smtClean="0"/>
              <a:t>e</a:t>
            </a:r>
            <a:r>
              <a:rPr lang="en-US" sz="2700" dirty="0" smtClean="0"/>
              <a:t>, 75003 </a:t>
            </a:r>
            <a:r>
              <a:rPr lang="en-US" sz="2700" dirty="0" err="1" smtClean="0"/>
              <a:t>Pari</a:t>
            </a:r>
            <a:r>
              <a:rPr lang="sr-Latn-RS" sz="2700" dirty="0" smtClean="0"/>
              <a:t>s</a:t>
            </a:r>
            <a:r>
              <a:rPr lang="en-US" sz="2700" dirty="0" smtClean="0"/>
              <a:t>, Franc</a:t>
            </a:r>
            <a:r>
              <a:rPr lang="sr-Latn-RS" sz="2700" dirty="0" smtClean="0"/>
              <a:t>e</a:t>
            </a:r>
            <a:r>
              <a:rPr lang="en-US" sz="2700" dirty="0" smtClean="0"/>
              <a:t> –</a:t>
            </a:r>
            <a:r>
              <a:rPr lang="sr-Latn-RS" sz="2700" dirty="0" smtClean="0"/>
              <a:t>au centre ville</a:t>
            </a:r>
            <a:r>
              <a:rPr lang="en-US" dirty="0" smtClean="0"/>
              <a:t/>
            </a:r>
            <a:br>
              <a:rPr lang="en-US" dirty="0" smtClean="0"/>
            </a:br>
            <a:endParaRPr lang="en-US" dirty="0"/>
          </a:p>
        </p:txBody>
      </p:sp>
      <p:sp>
        <p:nvSpPr>
          <p:cNvPr id="3" name="Content Placeholder 2"/>
          <p:cNvSpPr>
            <a:spLocks noGrp="1"/>
          </p:cNvSpPr>
          <p:nvPr>
            <p:ph idx="1"/>
          </p:nvPr>
        </p:nvSpPr>
        <p:spPr>
          <a:xfrm>
            <a:off x="457200" y="2428868"/>
            <a:ext cx="8229600" cy="3895732"/>
          </a:xfrm>
        </p:spPr>
        <p:txBody>
          <a:bodyPr/>
          <a:lstStyle/>
          <a:p>
            <a:r>
              <a:rPr lang="sr-Latn-RS" dirty="0" smtClean="0"/>
              <a:t>5/2 BB</a:t>
            </a:r>
          </a:p>
          <a:p>
            <a:endParaRPr lang="en-US" dirty="0"/>
          </a:p>
        </p:txBody>
      </p:sp>
      <p:pic>
        <p:nvPicPr>
          <p:cNvPr id="8" name="Picture 7" descr="100375903_183056726319919_5838358145935605760_n.jpg"/>
          <p:cNvPicPr>
            <a:picLocks noChangeAspect="1"/>
          </p:cNvPicPr>
          <p:nvPr/>
        </p:nvPicPr>
        <p:blipFill>
          <a:blip r:embed="rId2"/>
          <a:stretch>
            <a:fillRect/>
          </a:stretch>
        </p:blipFill>
        <p:spPr>
          <a:xfrm>
            <a:off x="142844" y="3000372"/>
            <a:ext cx="3000396" cy="1986590"/>
          </a:xfrm>
          <a:prstGeom prst="rect">
            <a:avLst/>
          </a:prstGeom>
          <a:ln>
            <a:noFill/>
          </a:ln>
          <a:effectLst>
            <a:softEdge rad="112500"/>
          </a:effectLst>
        </p:spPr>
      </p:pic>
      <p:pic>
        <p:nvPicPr>
          <p:cNvPr id="9" name="Picture 8" descr="100665801_707560053327025_2746953678274428928_n.jpg"/>
          <p:cNvPicPr>
            <a:picLocks noChangeAspect="1"/>
          </p:cNvPicPr>
          <p:nvPr/>
        </p:nvPicPr>
        <p:blipFill>
          <a:blip r:embed="rId3"/>
          <a:stretch>
            <a:fillRect/>
          </a:stretch>
        </p:blipFill>
        <p:spPr>
          <a:xfrm>
            <a:off x="6715140" y="1857364"/>
            <a:ext cx="1749906" cy="2640328"/>
          </a:xfrm>
          <a:prstGeom prst="rect">
            <a:avLst/>
          </a:prstGeom>
          <a:ln>
            <a:noFill/>
          </a:ln>
          <a:effectLst>
            <a:softEdge rad="112500"/>
          </a:effectLst>
        </p:spPr>
      </p:pic>
      <p:pic>
        <p:nvPicPr>
          <p:cNvPr id="10" name="Picture 9" descr="100733860_553696361852153_1811338380470910976_n.jpg"/>
          <p:cNvPicPr>
            <a:picLocks noChangeAspect="1"/>
          </p:cNvPicPr>
          <p:nvPr/>
        </p:nvPicPr>
        <p:blipFill>
          <a:blip r:embed="rId4"/>
          <a:stretch>
            <a:fillRect/>
          </a:stretch>
        </p:blipFill>
        <p:spPr>
          <a:xfrm>
            <a:off x="3214678" y="3214686"/>
            <a:ext cx="2841687" cy="3357562"/>
          </a:xfrm>
          <a:prstGeom prst="rect">
            <a:avLst/>
          </a:prstGeom>
          <a:ln>
            <a:noFill/>
          </a:ln>
          <a:effectLst>
            <a:softEdge rad="112500"/>
          </a:effectLst>
        </p:spPr>
      </p:pic>
      <p:pic>
        <p:nvPicPr>
          <p:cNvPr id="11" name="Picture 10" descr="100743592_1144635342563166_4492887742711070720_n.jpg"/>
          <p:cNvPicPr>
            <a:picLocks noChangeAspect="1"/>
          </p:cNvPicPr>
          <p:nvPr/>
        </p:nvPicPr>
        <p:blipFill>
          <a:blip r:embed="rId5"/>
          <a:stretch>
            <a:fillRect/>
          </a:stretch>
        </p:blipFill>
        <p:spPr>
          <a:xfrm>
            <a:off x="6215042" y="4661281"/>
            <a:ext cx="2928958" cy="2196719"/>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Moncoeur Belleville</a:t>
            </a:r>
            <a:endParaRPr lang="en-US" dirty="0"/>
          </a:p>
        </p:txBody>
      </p:sp>
      <p:pic>
        <p:nvPicPr>
          <p:cNvPr id="6" name="Content Placeholder 5" descr="99299557_619766595290192_4763084388705501184_n.jpg"/>
          <p:cNvPicPr>
            <a:picLocks noGrp="1" noChangeAspect="1"/>
          </p:cNvPicPr>
          <p:nvPr>
            <p:ph idx="1"/>
          </p:nvPr>
        </p:nvPicPr>
        <p:blipFill>
          <a:blip r:embed="rId2"/>
          <a:stretch>
            <a:fillRect/>
          </a:stretch>
        </p:blipFill>
        <p:spPr>
          <a:xfrm>
            <a:off x="6429388" y="2227189"/>
            <a:ext cx="2540496" cy="4630811"/>
          </a:xfrm>
        </p:spPr>
      </p:pic>
      <p:pic>
        <p:nvPicPr>
          <p:cNvPr id="7" name="Picture 6" descr="100567896_1859294334201390_1843168954332217344_n.jpg"/>
          <p:cNvPicPr>
            <a:picLocks noChangeAspect="1"/>
          </p:cNvPicPr>
          <p:nvPr/>
        </p:nvPicPr>
        <p:blipFill>
          <a:blip r:embed="rId3"/>
          <a:stretch>
            <a:fillRect/>
          </a:stretch>
        </p:blipFill>
        <p:spPr>
          <a:xfrm>
            <a:off x="357159" y="1857364"/>
            <a:ext cx="2732476" cy="4857735"/>
          </a:xfrm>
          <a:prstGeom prst="rect">
            <a:avLst/>
          </a:prstGeom>
        </p:spPr>
      </p:pic>
      <p:pic>
        <p:nvPicPr>
          <p:cNvPr id="8" name="Picture 7" descr="100700121_581431745817757_7714483741539696640_n.jpg"/>
          <p:cNvPicPr>
            <a:picLocks noChangeAspect="1"/>
          </p:cNvPicPr>
          <p:nvPr/>
        </p:nvPicPr>
        <p:blipFill>
          <a:blip r:embed="rId4"/>
          <a:stretch>
            <a:fillRect/>
          </a:stretch>
        </p:blipFill>
        <p:spPr>
          <a:xfrm>
            <a:off x="3428992" y="1928802"/>
            <a:ext cx="2772674" cy="49291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L’ amusant</a:t>
            </a:r>
            <a:endParaRPr lang="en-US" dirty="0"/>
          </a:p>
        </p:txBody>
      </p:sp>
      <p:sp>
        <p:nvSpPr>
          <p:cNvPr id="3" name="Content Placeholder 2"/>
          <p:cNvSpPr>
            <a:spLocks noGrp="1"/>
          </p:cNvSpPr>
          <p:nvPr>
            <p:ph idx="1"/>
          </p:nvPr>
        </p:nvSpPr>
        <p:spPr/>
        <p:txBody>
          <a:bodyPr/>
          <a:lstStyle/>
          <a:p>
            <a:r>
              <a:rPr lang="en-US" dirty="0" smtClean="0"/>
              <a:t>BAM Karaoke Box </a:t>
            </a:r>
            <a:r>
              <a:rPr lang="en-US" dirty="0" err="1" smtClean="0"/>
              <a:t>Sentier</a:t>
            </a:r>
            <a:endParaRPr lang="en-US" dirty="0" smtClean="0"/>
          </a:p>
          <a:p>
            <a:r>
              <a:rPr lang="en-US" dirty="0" smtClean="0"/>
              <a:t>Quiz Room</a:t>
            </a:r>
          </a:p>
          <a:p>
            <a:r>
              <a:rPr lang="en-US" dirty="0" err="1" smtClean="0"/>
              <a:t>iFLY</a:t>
            </a:r>
            <a:r>
              <a:rPr lang="en-US" dirty="0" smtClean="0"/>
              <a:t> Paris</a:t>
            </a:r>
          </a:p>
        </p:txBody>
      </p:sp>
      <p:pic>
        <p:nvPicPr>
          <p:cNvPr id="4" name="Picture 3" descr="101007061_2976769945745143_169824183704879104_n.jpg"/>
          <p:cNvPicPr>
            <a:picLocks noChangeAspect="1"/>
          </p:cNvPicPr>
          <p:nvPr/>
        </p:nvPicPr>
        <p:blipFill>
          <a:blip r:embed="rId2" cstate="print"/>
          <a:stretch>
            <a:fillRect/>
          </a:stretch>
        </p:blipFill>
        <p:spPr>
          <a:xfrm>
            <a:off x="5300613" y="4000504"/>
            <a:ext cx="3843387" cy="2637821"/>
          </a:xfrm>
          <a:prstGeom prst="rect">
            <a:avLst/>
          </a:prstGeom>
          <a:ln>
            <a:noFill/>
          </a:ln>
          <a:effectLst>
            <a:softEdge rad="112500"/>
          </a:effectLst>
        </p:spPr>
      </p:pic>
      <p:pic>
        <p:nvPicPr>
          <p:cNvPr id="5" name="Picture 4" descr="100532396_362226414736682_7277376742208045056_n.jpg"/>
          <p:cNvPicPr>
            <a:picLocks noChangeAspect="1"/>
          </p:cNvPicPr>
          <p:nvPr/>
        </p:nvPicPr>
        <p:blipFill>
          <a:blip r:embed="rId3"/>
          <a:stretch>
            <a:fillRect/>
          </a:stretch>
        </p:blipFill>
        <p:spPr>
          <a:xfrm>
            <a:off x="5572132" y="1714488"/>
            <a:ext cx="3143272" cy="2097420"/>
          </a:xfrm>
          <a:prstGeom prst="rect">
            <a:avLst/>
          </a:prstGeom>
          <a:ln>
            <a:noFill/>
          </a:ln>
          <a:effectLst>
            <a:softEdge rad="112500"/>
          </a:effectLst>
        </p:spPr>
      </p:pic>
      <p:pic>
        <p:nvPicPr>
          <p:cNvPr id="6" name="Picture 5" descr="100656208_966878337102760_557372418696413184_n.png"/>
          <p:cNvPicPr>
            <a:picLocks noChangeAspect="1"/>
          </p:cNvPicPr>
          <p:nvPr/>
        </p:nvPicPr>
        <p:blipFill>
          <a:blip r:embed="rId4"/>
          <a:stretch>
            <a:fillRect/>
          </a:stretch>
        </p:blipFill>
        <p:spPr>
          <a:xfrm>
            <a:off x="214282" y="4714884"/>
            <a:ext cx="5000660" cy="196596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L’ importance</a:t>
            </a:r>
            <a:endParaRPr lang="en-US" dirty="0"/>
          </a:p>
        </p:txBody>
      </p:sp>
      <p:sp>
        <p:nvSpPr>
          <p:cNvPr id="3" name="Content Placeholder 2"/>
          <p:cNvSpPr>
            <a:spLocks noGrp="1"/>
          </p:cNvSpPr>
          <p:nvPr>
            <p:ph idx="1"/>
          </p:nvPr>
        </p:nvSpPr>
        <p:spPr/>
        <p:txBody>
          <a:bodyPr/>
          <a:lstStyle/>
          <a:p>
            <a:r>
              <a:rPr lang="sr-Latn-RS" dirty="0" smtClean="0"/>
              <a:t>La tour Eiffel</a:t>
            </a:r>
          </a:p>
          <a:p>
            <a:r>
              <a:rPr lang="sr-Latn-RS" dirty="0" smtClean="0"/>
              <a:t>La cath</a:t>
            </a:r>
            <a:r>
              <a:rPr lang="en-US" dirty="0" smtClean="0"/>
              <a:t>é</a:t>
            </a:r>
            <a:r>
              <a:rPr lang="sr-Latn-RS" dirty="0" smtClean="0"/>
              <a:t>drale Notre-Dame</a:t>
            </a:r>
          </a:p>
          <a:p>
            <a:r>
              <a:rPr lang="sr-Latn-RS" dirty="0" smtClean="0"/>
              <a:t>L’arc de triomphe </a:t>
            </a:r>
          </a:p>
          <a:p>
            <a:r>
              <a:rPr lang="sr-Latn-RS" dirty="0" smtClean="0"/>
              <a:t>Le mus</a:t>
            </a:r>
            <a:r>
              <a:rPr lang="en-US" dirty="0" smtClean="0"/>
              <a:t>é</a:t>
            </a:r>
            <a:r>
              <a:rPr lang="sr-Latn-RS" dirty="0" smtClean="0"/>
              <a:t>e du Louvre</a:t>
            </a:r>
            <a:endParaRPr lang="en-US" dirty="0"/>
          </a:p>
        </p:txBody>
      </p:sp>
      <p:pic>
        <p:nvPicPr>
          <p:cNvPr id="4" name="Picture 3" descr="100063324_570503380568566_5043389042662572032_n.jpg"/>
          <p:cNvPicPr>
            <a:picLocks noChangeAspect="1"/>
          </p:cNvPicPr>
          <p:nvPr/>
        </p:nvPicPr>
        <p:blipFill>
          <a:blip r:embed="rId2"/>
          <a:stretch>
            <a:fillRect/>
          </a:stretch>
        </p:blipFill>
        <p:spPr>
          <a:xfrm>
            <a:off x="5143504" y="428604"/>
            <a:ext cx="3786214" cy="2664355"/>
          </a:xfrm>
          <a:prstGeom prst="rect">
            <a:avLst/>
          </a:prstGeom>
          <a:ln>
            <a:noFill/>
          </a:ln>
          <a:effectLst>
            <a:softEdge rad="112500"/>
          </a:effectLst>
        </p:spPr>
      </p:pic>
      <p:pic>
        <p:nvPicPr>
          <p:cNvPr id="5" name="Picture 4" descr="100575420_867336487078209_2814642027851939840_n.jpg"/>
          <p:cNvPicPr>
            <a:picLocks noChangeAspect="1"/>
          </p:cNvPicPr>
          <p:nvPr/>
        </p:nvPicPr>
        <p:blipFill>
          <a:blip r:embed="rId3"/>
          <a:stretch>
            <a:fillRect/>
          </a:stretch>
        </p:blipFill>
        <p:spPr>
          <a:xfrm>
            <a:off x="4214810" y="3214686"/>
            <a:ext cx="1676400" cy="1257300"/>
          </a:xfrm>
          <a:prstGeom prst="rect">
            <a:avLst/>
          </a:prstGeom>
          <a:ln>
            <a:noFill/>
          </a:ln>
          <a:effectLst>
            <a:softEdge rad="112500"/>
          </a:effectLst>
        </p:spPr>
      </p:pic>
      <p:pic>
        <p:nvPicPr>
          <p:cNvPr id="6" name="Picture 5" descr="100840981_293711091798115_20522023755186176_n.jpg"/>
          <p:cNvPicPr>
            <a:picLocks noChangeAspect="1"/>
          </p:cNvPicPr>
          <p:nvPr/>
        </p:nvPicPr>
        <p:blipFill>
          <a:blip r:embed="rId4" cstate="print"/>
          <a:stretch>
            <a:fillRect/>
          </a:stretch>
        </p:blipFill>
        <p:spPr>
          <a:xfrm>
            <a:off x="6077398" y="4277721"/>
            <a:ext cx="3066602" cy="2580279"/>
          </a:xfrm>
          <a:prstGeom prst="rect">
            <a:avLst/>
          </a:prstGeom>
          <a:ln>
            <a:noFill/>
          </a:ln>
          <a:effectLst>
            <a:softEdge rad="112500"/>
          </a:effectLst>
        </p:spPr>
      </p:pic>
      <p:pic>
        <p:nvPicPr>
          <p:cNvPr id="7" name="Picture 6" descr="59740039_399815157285684_7802279186671861760_n.jpg"/>
          <p:cNvPicPr>
            <a:picLocks noChangeAspect="1"/>
          </p:cNvPicPr>
          <p:nvPr/>
        </p:nvPicPr>
        <p:blipFill>
          <a:blip r:embed="rId5"/>
          <a:stretch>
            <a:fillRect/>
          </a:stretch>
        </p:blipFill>
        <p:spPr>
          <a:xfrm>
            <a:off x="357158" y="4198432"/>
            <a:ext cx="3786214" cy="2519553"/>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 tour </a:t>
            </a:r>
            <a:r>
              <a:rPr lang="fr-FR" dirty="0" err="1" smtClean="0"/>
              <a:t>Eiffe</a:t>
            </a:r>
            <a:r>
              <a:rPr lang="sr-Latn-RS" dirty="0" smtClean="0"/>
              <a:t>l</a:t>
            </a:r>
            <a:endParaRPr lang="en-US" dirty="0"/>
          </a:p>
        </p:txBody>
      </p:sp>
      <p:sp>
        <p:nvSpPr>
          <p:cNvPr id="3" name="Content Placeholder 2"/>
          <p:cNvSpPr>
            <a:spLocks noGrp="1"/>
          </p:cNvSpPr>
          <p:nvPr>
            <p:ph idx="1"/>
          </p:nvPr>
        </p:nvSpPr>
        <p:spPr/>
        <p:txBody>
          <a:bodyPr/>
          <a:lstStyle/>
          <a:p>
            <a:r>
              <a:rPr lang="fr-FR" dirty="0" smtClean="0"/>
              <a:t>La tour Eiffel</a:t>
            </a:r>
            <a:r>
              <a:rPr lang="sr-Latn-RS" dirty="0" smtClean="0"/>
              <a:t> </a:t>
            </a:r>
            <a:r>
              <a:rPr lang="fr-FR" dirty="0" smtClean="0"/>
              <a:t>est une tour de fer puddlé de 324 mètres de hauteur (avec antennes)o 1 située à Paris, à l’extrémité nord-ouest du parc du Champ-de-Mars en bordure de la Seine dans le 7e arrondissement. Son adresse officielle est 5, avenue Anatole-France2.</a:t>
            </a:r>
            <a:endParaRPr lang="sr-Latn-RS" dirty="0" smtClean="0"/>
          </a:p>
          <a:p>
            <a:r>
              <a:rPr lang="sr-Latn-RS" dirty="0" smtClean="0"/>
              <a:t>P</a:t>
            </a:r>
            <a:r>
              <a:rPr lang="fr-FR" dirty="0" err="1" smtClean="0"/>
              <a:t>rix</a:t>
            </a:r>
            <a:r>
              <a:rPr lang="fr-FR" dirty="0" smtClean="0"/>
              <a:t> des billets pour la Tour Eiffel</a:t>
            </a:r>
            <a:r>
              <a:rPr lang="sr-Latn-RS" dirty="0" smtClean="0"/>
              <a:t>:</a:t>
            </a:r>
          </a:p>
          <a:p>
            <a:r>
              <a:rPr lang="sr-Latn-RS" dirty="0" smtClean="0"/>
              <a:t>L</a:t>
            </a:r>
            <a:r>
              <a:rPr lang="fr-FR" dirty="0" smtClean="0"/>
              <a:t>e prix régulier du billet pour le sommet de la Tour Eiffel est de 17 euros</a:t>
            </a:r>
            <a:r>
              <a:rPr lang="sr-Latn-RS"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4648"/>
          </a:xfrm>
        </p:spPr>
        <p:txBody>
          <a:bodyPr>
            <a:normAutofit fontScale="90000"/>
          </a:bodyPr>
          <a:lstStyle/>
          <a:p>
            <a:r>
              <a:rPr lang="sr-Latn-RS" dirty="0" smtClean="0"/>
              <a:t>La cath</a:t>
            </a:r>
            <a:r>
              <a:rPr lang="en-US" dirty="0" smtClean="0"/>
              <a:t>é</a:t>
            </a:r>
            <a:r>
              <a:rPr lang="sr-Latn-RS" dirty="0" smtClean="0"/>
              <a:t>drale Notre-Dame</a:t>
            </a:r>
          </a:p>
        </p:txBody>
      </p:sp>
      <p:sp>
        <p:nvSpPr>
          <p:cNvPr id="3" name="Content Placeholder 2"/>
          <p:cNvSpPr>
            <a:spLocks noGrp="1"/>
          </p:cNvSpPr>
          <p:nvPr>
            <p:ph idx="1"/>
          </p:nvPr>
        </p:nvSpPr>
        <p:spPr>
          <a:xfrm>
            <a:off x="457200" y="1500174"/>
            <a:ext cx="8229600" cy="5357826"/>
          </a:xfrm>
        </p:spPr>
        <p:txBody>
          <a:bodyPr/>
          <a:lstStyle/>
          <a:p>
            <a:r>
              <a:rPr lang="fr-FR" dirty="0" smtClean="0"/>
              <a:t>La cathédrale Notre-Dame de Paris, communément appelée Notre-Dame, est l'un des monuments les plus emblématiques de Paris, située sur l'île de la Cité, et un lieu de culte catholique, siège de l'archidiocèse de Paris, dédiée à la Vierge Marie</a:t>
            </a:r>
            <a:r>
              <a:rPr lang="sr-Latn-RS" dirty="0" smtClean="0"/>
              <a:t>.</a:t>
            </a:r>
          </a:p>
          <a:p>
            <a:r>
              <a:rPr lang="fr-FR" dirty="0" smtClean="0"/>
              <a:t>Billets pour la cathédrale gothique Notre-Dame de Paris</a:t>
            </a:r>
            <a:r>
              <a:rPr lang="sr-Latn-RS" dirty="0" smtClean="0"/>
              <a:t>:</a:t>
            </a:r>
          </a:p>
          <a:p>
            <a:r>
              <a:rPr lang="fr-FR" dirty="0" smtClean="0"/>
              <a:t>L'entrée à la cathédrale est </a:t>
            </a:r>
            <a:r>
              <a:rPr lang="sr-Latn-RS" dirty="0" smtClean="0"/>
              <a:t>gratuite.</a:t>
            </a:r>
          </a:p>
          <a:p>
            <a:r>
              <a:rPr lang="fr-FR" dirty="0" smtClean="0"/>
              <a:t>Prix ​​du billet pour visiter la terrasse de la cathédrale Notre-Dame de Paris</a:t>
            </a:r>
            <a:r>
              <a:rPr lang="sr-Latn-RS" dirty="0" smtClean="0"/>
              <a:t>:</a:t>
            </a:r>
          </a:p>
          <a:p>
            <a:r>
              <a:rPr lang="fr-FR" dirty="0" smtClean="0"/>
              <a:t>Le prix régulier du billet est de 10 euros (€).</a:t>
            </a:r>
            <a:endParaRPr lang="sr-Latn-RS" dirty="0" smtClean="0"/>
          </a:p>
          <a:p>
            <a:r>
              <a:rPr lang="fr-FR" dirty="0" smtClean="0"/>
              <a:t>Entrée gratuite: personnes de moins de 26 ans</a:t>
            </a:r>
            <a:r>
              <a:rPr lang="sr-Latn-R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76D9E8"/>
      </a:dk2>
      <a:lt2>
        <a:srgbClr val="DBF5F9"/>
      </a:lt2>
      <a:accent1>
        <a:srgbClr val="76D9E8"/>
      </a:accent1>
      <a:accent2>
        <a:srgbClr val="21B2C8"/>
      </a:accent2>
      <a:accent3>
        <a:srgbClr val="009DD9"/>
      </a:accent3>
      <a:accent4>
        <a:srgbClr val="10CF9B"/>
      </a:accent4>
      <a:accent5>
        <a:srgbClr val="7CCA62"/>
      </a:accent5>
      <a:accent6>
        <a:srgbClr val="A5C249"/>
      </a:accent6>
      <a:hlink>
        <a:srgbClr val="0000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3123</TotalTime>
  <Words>719</Words>
  <Application>Microsoft Office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Paris</vt:lpstr>
      <vt:lpstr>PowerPoint Presentation</vt:lpstr>
      <vt:lpstr>Transport en bus       FLIXBUS</vt:lpstr>
      <vt:lpstr>    Hotel Paris Bruxelles 4 rue Meslay, 03. Tampl –La place de la République, 75003 Paris, France –au centre ville </vt:lpstr>
      <vt:lpstr>Moncoeur Belleville</vt:lpstr>
      <vt:lpstr>L’ amusant</vt:lpstr>
      <vt:lpstr>L’ importance</vt:lpstr>
      <vt:lpstr>La tour Eiffel</vt:lpstr>
      <vt:lpstr>La cathédrale Notre-Dame</vt:lpstr>
      <vt:lpstr>L’arc de triomphe</vt:lpstr>
      <vt:lpstr>Le musée du Louvre</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Valentina Popovic</cp:lastModifiedBy>
  <cp:revision>101</cp:revision>
  <dcterms:created xsi:type="dcterms:W3CDTF">2020-05-25T15:35:27Z</dcterms:created>
  <dcterms:modified xsi:type="dcterms:W3CDTF">2020-05-31T12:45:07Z</dcterms:modified>
</cp:coreProperties>
</file>